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handoutMasterIdLst>
    <p:handoutMasterId r:id="rId26"/>
  </p:handoutMasterIdLst>
  <p:sldIdLst>
    <p:sldId id="256" r:id="rId3"/>
    <p:sldId id="291" r:id="rId4"/>
    <p:sldId id="316" r:id="rId5"/>
    <p:sldId id="293" r:id="rId6"/>
    <p:sldId id="343" r:id="rId7"/>
    <p:sldId id="317" r:id="rId8"/>
    <p:sldId id="303" r:id="rId9"/>
    <p:sldId id="329" r:id="rId10"/>
    <p:sldId id="330" r:id="rId11"/>
    <p:sldId id="320" r:id="rId12"/>
    <p:sldId id="333" r:id="rId13"/>
    <p:sldId id="334" r:id="rId14"/>
    <p:sldId id="335" r:id="rId15"/>
    <p:sldId id="336" r:id="rId16"/>
    <p:sldId id="337" r:id="rId17"/>
    <p:sldId id="331" r:id="rId18"/>
    <p:sldId id="338" r:id="rId19"/>
    <p:sldId id="328" r:id="rId20"/>
    <p:sldId id="344" r:id="rId21"/>
    <p:sldId id="339" r:id="rId22"/>
    <p:sldId id="341" r:id="rId23"/>
    <p:sldId id="342" r:id="rId24"/>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FF3300"/>
    <a:srgbClr val="0080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8" autoAdjust="0"/>
    <p:restoredTop sz="82948" autoAdjust="0"/>
  </p:normalViewPr>
  <p:slideViewPr>
    <p:cSldViewPr>
      <p:cViewPr>
        <p:scale>
          <a:sx n="90" d="100"/>
          <a:sy n="90" d="100"/>
        </p:scale>
        <p:origin x="-720"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'Eaux sout.'!$C$3</c:f>
              <c:strCache>
                <c:ptCount val="1"/>
                <c:pt idx="0">
                  <c:v>SDAGE 2016</c:v>
                </c:pt>
              </c:strCache>
            </c:strRef>
          </c:tx>
          <c:invertIfNegative val="0"/>
          <c:cat>
            <c:strRef>
              <c:f>'Eaux sout.'!$B$4:$B$7</c:f>
              <c:strCache>
                <c:ptCount val="4"/>
                <c:pt idx="0">
                  <c:v>Pollutions par les nutriments agricoles </c:v>
                </c:pt>
                <c:pt idx="1">
                  <c:v>Pollutions par les pesticides</c:v>
                </c:pt>
                <c:pt idx="2">
                  <c:v>Pollutions par les substances toxiques (hors pesticides)</c:v>
                </c:pt>
                <c:pt idx="3">
                  <c:v>Prélèvements d'eau</c:v>
                </c:pt>
              </c:strCache>
            </c:strRef>
          </c:cat>
          <c:val>
            <c:numRef>
              <c:f>'Eaux sout.'!$C$4:$C$7</c:f>
              <c:numCache>
                <c:formatCode>General</c:formatCode>
                <c:ptCount val="4"/>
                <c:pt idx="0">
                  <c:v>36</c:v>
                </c:pt>
                <c:pt idx="1">
                  <c:v>45</c:v>
                </c:pt>
                <c:pt idx="2">
                  <c:v>12</c:v>
                </c:pt>
                <c:pt idx="3">
                  <c:v>43</c:v>
                </c:pt>
              </c:numCache>
            </c:numRef>
          </c:val>
        </c:ser>
        <c:ser>
          <c:idx val="1"/>
          <c:order val="1"/>
          <c:tx>
            <c:strRef>
              <c:f>'Eaux sout.'!$D$3</c:f>
              <c:strCache>
                <c:ptCount val="1"/>
                <c:pt idx="0">
                  <c:v>EdL avant consultation</c:v>
                </c:pt>
              </c:strCache>
            </c:strRef>
          </c:tx>
          <c:invertIfNegative val="0"/>
          <c:cat>
            <c:strRef>
              <c:f>'Eaux sout.'!$B$4:$B$7</c:f>
              <c:strCache>
                <c:ptCount val="4"/>
                <c:pt idx="0">
                  <c:v>Pollutions par les nutriments agricoles </c:v>
                </c:pt>
                <c:pt idx="1">
                  <c:v>Pollutions par les pesticides</c:v>
                </c:pt>
                <c:pt idx="2">
                  <c:v>Pollutions par les substances toxiques (hors pesticides)</c:v>
                </c:pt>
                <c:pt idx="3">
                  <c:v>Prélèvements d'eau</c:v>
                </c:pt>
              </c:strCache>
            </c:strRef>
          </c:cat>
          <c:val>
            <c:numRef>
              <c:f>'Eaux sout.'!$D$4:$D$7</c:f>
              <c:numCache>
                <c:formatCode>General</c:formatCode>
                <c:ptCount val="4"/>
                <c:pt idx="0">
                  <c:v>14</c:v>
                </c:pt>
                <c:pt idx="1">
                  <c:v>32</c:v>
                </c:pt>
                <c:pt idx="2">
                  <c:v>12</c:v>
                </c:pt>
                <c:pt idx="3">
                  <c:v>28</c:v>
                </c:pt>
              </c:numCache>
            </c:numRef>
          </c:val>
        </c:ser>
        <c:ser>
          <c:idx val="2"/>
          <c:order val="2"/>
          <c:tx>
            <c:strRef>
              <c:f>'Eaux sout.'!$E$3</c:f>
              <c:strCache>
                <c:ptCount val="1"/>
                <c:pt idx="0">
                  <c:v>EdL après consultation</c:v>
                </c:pt>
              </c:strCache>
            </c:strRef>
          </c:tx>
          <c:invertIfNegative val="0"/>
          <c:cat>
            <c:strRef>
              <c:f>'Eaux sout.'!$B$4:$B$7</c:f>
              <c:strCache>
                <c:ptCount val="4"/>
                <c:pt idx="0">
                  <c:v>Pollutions par les nutriments agricoles </c:v>
                </c:pt>
                <c:pt idx="1">
                  <c:v>Pollutions par les pesticides</c:v>
                </c:pt>
                <c:pt idx="2">
                  <c:v>Pollutions par les substances toxiques (hors pesticides)</c:v>
                </c:pt>
                <c:pt idx="3">
                  <c:v>Prélèvements d'eau</c:v>
                </c:pt>
              </c:strCache>
            </c:strRef>
          </c:cat>
          <c:val>
            <c:numRef>
              <c:f>'Eaux sout.'!$E$4:$E$7</c:f>
              <c:numCache>
                <c:formatCode>General</c:formatCode>
                <c:ptCount val="4"/>
                <c:pt idx="0">
                  <c:v>15</c:v>
                </c:pt>
                <c:pt idx="1">
                  <c:v>34</c:v>
                </c:pt>
                <c:pt idx="2">
                  <c:v>12</c:v>
                </c:pt>
                <c:pt idx="3">
                  <c:v>29</c:v>
                </c:pt>
              </c:numCache>
            </c:numRef>
          </c:val>
        </c:ser>
        <c:dLbls>
          <c:showLegendKey val="0"/>
          <c:showVal val="0"/>
          <c:showCatName val="0"/>
          <c:showSerName val="0"/>
          <c:showPercent val="0"/>
          <c:showBubbleSize val="0"/>
        </c:dLbls>
        <c:gapWidth val="150"/>
        <c:axId val="74156288"/>
        <c:axId val="74170368"/>
      </c:barChart>
      <c:catAx>
        <c:axId val="74156288"/>
        <c:scaling>
          <c:orientation val="minMax"/>
        </c:scaling>
        <c:delete val="0"/>
        <c:axPos val="b"/>
        <c:majorTickMark val="none"/>
        <c:minorTickMark val="none"/>
        <c:tickLblPos val="nextTo"/>
        <c:crossAx val="74170368"/>
        <c:crosses val="autoZero"/>
        <c:auto val="1"/>
        <c:lblAlgn val="ctr"/>
        <c:lblOffset val="100"/>
        <c:noMultiLvlLbl val="0"/>
      </c:catAx>
      <c:valAx>
        <c:axId val="74170368"/>
        <c:scaling>
          <c:orientation val="minMax"/>
        </c:scaling>
        <c:delete val="0"/>
        <c:axPos val="l"/>
        <c:majorGridlines/>
        <c:title>
          <c:tx>
            <c:rich>
              <a:bodyPr/>
              <a:lstStyle/>
              <a:p>
                <a:pPr>
                  <a:defRPr sz="1100"/>
                </a:pPr>
                <a:r>
                  <a:rPr lang="fr-FR" sz="1100" dirty="0"/>
                  <a:t>Nombre de masses d'eau</a:t>
                </a:r>
              </a:p>
            </c:rich>
          </c:tx>
          <c:layout>
            <c:manualLayout>
              <c:xMode val="edge"/>
              <c:yMode val="edge"/>
              <c:x val="0.14372783525453978"/>
              <c:y val="0.1594788079102322"/>
            </c:manualLayout>
          </c:layout>
          <c:overlay val="0"/>
        </c:title>
        <c:numFmt formatCode="General" sourceLinked="1"/>
        <c:majorTickMark val="none"/>
        <c:minorTickMark val="none"/>
        <c:tickLblPos val="nextTo"/>
        <c:crossAx val="74156288"/>
        <c:crosses val="autoZero"/>
        <c:crossBetween val="between"/>
      </c:valAx>
      <c:dTable>
        <c:showHorzBorder val="1"/>
        <c:showVertBorder val="1"/>
        <c:showOutline val="1"/>
        <c:showKeys val="1"/>
        <c:txPr>
          <a:bodyPr/>
          <a:lstStyle/>
          <a:p>
            <a:pPr rtl="0">
              <a:defRPr sz="1100"/>
            </a:pPr>
            <a:endParaRPr lang="fr-FR"/>
          </a:p>
        </c:txPr>
      </c:dTable>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0"/>
            <a:ext cx="2945659" cy="496412"/>
          </a:xfrm>
          <a:prstGeom prst="rect">
            <a:avLst/>
          </a:prstGeom>
        </p:spPr>
        <p:txBody>
          <a:bodyPr vert="horz" lIns="91433" tIns="45717" rIns="91433" bIns="45717" rtlCol="0"/>
          <a:lstStyle>
            <a:lvl1pPr algn="l">
              <a:defRPr sz="1200"/>
            </a:lvl1pPr>
          </a:lstStyle>
          <a:p>
            <a:endParaRPr lang="fr-FR"/>
          </a:p>
        </p:txBody>
      </p:sp>
      <p:sp>
        <p:nvSpPr>
          <p:cNvPr id="3" name="Espace réservé de la date 2"/>
          <p:cNvSpPr>
            <a:spLocks noGrp="1"/>
          </p:cNvSpPr>
          <p:nvPr>
            <p:ph type="dt" sz="quarter" idx="1"/>
          </p:nvPr>
        </p:nvSpPr>
        <p:spPr>
          <a:xfrm>
            <a:off x="3850446" y="0"/>
            <a:ext cx="2945659" cy="496412"/>
          </a:xfrm>
          <a:prstGeom prst="rect">
            <a:avLst/>
          </a:prstGeom>
        </p:spPr>
        <p:txBody>
          <a:bodyPr vert="horz" lIns="91433" tIns="45717" rIns="91433" bIns="45717" rtlCol="0"/>
          <a:lstStyle>
            <a:lvl1pPr algn="r">
              <a:defRPr sz="1200"/>
            </a:lvl1pPr>
          </a:lstStyle>
          <a:p>
            <a:fld id="{C1FEF936-3D94-4E02-BEEB-1C88305CD352}" type="datetimeFigureOut">
              <a:rPr lang="fr-FR" smtClean="0"/>
              <a:t>21/03/2019</a:t>
            </a:fld>
            <a:endParaRPr lang="fr-FR"/>
          </a:p>
        </p:txBody>
      </p:sp>
      <p:sp>
        <p:nvSpPr>
          <p:cNvPr id="4" name="Espace réservé du pied de page 3"/>
          <p:cNvSpPr>
            <a:spLocks noGrp="1"/>
          </p:cNvSpPr>
          <p:nvPr>
            <p:ph type="ftr" sz="quarter" idx="2"/>
          </p:nvPr>
        </p:nvSpPr>
        <p:spPr>
          <a:xfrm>
            <a:off x="3" y="9430093"/>
            <a:ext cx="2945659" cy="496412"/>
          </a:xfrm>
          <a:prstGeom prst="rect">
            <a:avLst/>
          </a:prstGeom>
        </p:spPr>
        <p:txBody>
          <a:bodyPr vert="horz" lIns="91433" tIns="45717" rIns="91433" bIns="4571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6" y="9430093"/>
            <a:ext cx="2945659" cy="496412"/>
          </a:xfrm>
          <a:prstGeom prst="rect">
            <a:avLst/>
          </a:prstGeom>
        </p:spPr>
        <p:txBody>
          <a:bodyPr vert="horz" lIns="91433" tIns="45717" rIns="91433" bIns="45717" rtlCol="0" anchor="b"/>
          <a:lstStyle>
            <a:lvl1pPr algn="r">
              <a:defRPr sz="1200"/>
            </a:lvl1pPr>
          </a:lstStyle>
          <a:p>
            <a:fld id="{1EF6F623-30AD-4228-9C37-EC89F5904117}" type="slidenum">
              <a:rPr lang="fr-FR" smtClean="0"/>
              <a:t>‹N°›</a:t>
            </a:fld>
            <a:endParaRPr lang="fr-FR"/>
          </a:p>
        </p:txBody>
      </p:sp>
    </p:spTree>
    <p:extLst>
      <p:ext uri="{BB962C8B-B14F-4D97-AF65-F5344CB8AC3E}">
        <p14:creationId xmlns:p14="http://schemas.microsoft.com/office/powerpoint/2010/main" val="132167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976" cy="497300"/>
          </a:xfrm>
          <a:prstGeom prst="rect">
            <a:avLst/>
          </a:prstGeom>
        </p:spPr>
        <p:txBody>
          <a:bodyPr vert="horz" lIns="88230" tIns="44115" rIns="88230" bIns="44115" rtlCol="0"/>
          <a:lstStyle>
            <a:lvl1pPr algn="l">
              <a:defRPr sz="1200"/>
            </a:lvl1pPr>
          </a:lstStyle>
          <a:p>
            <a:endParaRPr lang="fr-FR"/>
          </a:p>
        </p:txBody>
      </p:sp>
      <p:sp>
        <p:nvSpPr>
          <p:cNvPr id="3" name="Espace réservé de la date 2"/>
          <p:cNvSpPr>
            <a:spLocks noGrp="1"/>
          </p:cNvSpPr>
          <p:nvPr>
            <p:ph type="dt" idx="1"/>
          </p:nvPr>
        </p:nvSpPr>
        <p:spPr>
          <a:xfrm>
            <a:off x="3850645" y="0"/>
            <a:ext cx="2945976" cy="497300"/>
          </a:xfrm>
          <a:prstGeom prst="rect">
            <a:avLst/>
          </a:prstGeom>
        </p:spPr>
        <p:txBody>
          <a:bodyPr vert="horz" lIns="88230" tIns="44115" rIns="88230" bIns="44115" rtlCol="0"/>
          <a:lstStyle>
            <a:lvl1pPr algn="r">
              <a:defRPr sz="1200"/>
            </a:lvl1pPr>
          </a:lstStyle>
          <a:p>
            <a:fld id="{E13DFD1B-4E59-4EB1-B6FC-6129D09A2A4E}" type="datetimeFigureOut">
              <a:rPr lang="fr-FR" smtClean="0"/>
              <a:t>21/03/2019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8230" tIns="44115" rIns="88230" bIns="44115" rtlCol="0" anchor="ctr"/>
          <a:lstStyle/>
          <a:p>
            <a:endParaRPr lang="fr-FR"/>
          </a:p>
        </p:txBody>
      </p:sp>
      <p:sp>
        <p:nvSpPr>
          <p:cNvPr id="5" name="Espace réservé des commentaires 4"/>
          <p:cNvSpPr>
            <a:spLocks noGrp="1"/>
          </p:cNvSpPr>
          <p:nvPr>
            <p:ph type="body" sz="quarter" idx="3"/>
          </p:nvPr>
        </p:nvSpPr>
        <p:spPr>
          <a:xfrm>
            <a:off x="680085" y="4715463"/>
            <a:ext cx="5437507" cy="4469034"/>
          </a:xfrm>
          <a:prstGeom prst="rect">
            <a:avLst/>
          </a:prstGeom>
        </p:spPr>
        <p:txBody>
          <a:bodyPr vert="horz" lIns="88230" tIns="44115" rIns="88230" bIns="44115"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927"/>
            <a:ext cx="2945976" cy="495080"/>
          </a:xfrm>
          <a:prstGeom prst="rect">
            <a:avLst/>
          </a:prstGeom>
        </p:spPr>
        <p:txBody>
          <a:bodyPr vert="horz" lIns="88230" tIns="44115" rIns="88230" bIns="44115"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645" y="9430927"/>
            <a:ext cx="2945976" cy="495080"/>
          </a:xfrm>
          <a:prstGeom prst="rect">
            <a:avLst/>
          </a:prstGeom>
        </p:spPr>
        <p:txBody>
          <a:bodyPr vert="horz" lIns="88230" tIns="44115" rIns="88230" bIns="44115" rtlCol="0" anchor="b"/>
          <a:lstStyle>
            <a:lvl1pPr algn="r">
              <a:defRPr sz="1200"/>
            </a:lvl1pPr>
          </a:lstStyle>
          <a:p>
            <a:fld id="{F3EEC0B3-F1E1-42DB-B823-BEF3BF07661F}" type="slidenum">
              <a:rPr lang="fr-FR" smtClean="0"/>
              <a:t>‹N°›</a:t>
            </a:fld>
            <a:endParaRPr lang="fr-FR"/>
          </a:p>
        </p:txBody>
      </p:sp>
    </p:spTree>
    <p:extLst>
      <p:ext uri="{BB962C8B-B14F-4D97-AF65-F5344CB8AC3E}">
        <p14:creationId xmlns:p14="http://schemas.microsoft.com/office/powerpoint/2010/main" val="745789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1</a:t>
            </a:fld>
            <a:endParaRPr lang="fr-FR"/>
          </a:p>
        </p:txBody>
      </p:sp>
    </p:spTree>
    <p:extLst>
      <p:ext uri="{BB962C8B-B14F-4D97-AF65-F5344CB8AC3E}">
        <p14:creationId xmlns:p14="http://schemas.microsoft.com/office/powerpoint/2010/main" val="3869138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10</a:t>
            </a:fld>
            <a:endParaRPr lang="fr-FR" dirty="0"/>
          </a:p>
        </p:txBody>
      </p:sp>
    </p:spTree>
    <p:extLst>
      <p:ext uri="{BB962C8B-B14F-4D97-AF65-F5344CB8AC3E}">
        <p14:creationId xmlns:p14="http://schemas.microsoft.com/office/powerpoint/2010/main" val="251939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smtClean="0">
                <a:solidFill>
                  <a:schemeClr val="tx1"/>
                </a:solidFill>
                <a:effectLst/>
                <a:latin typeface="+mn-lt"/>
                <a:ea typeface="+mn-ea"/>
                <a:cs typeface="+mn-cs"/>
              </a:rPr>
              <a:t>Cours d’eau (2 639 masses d’eau)</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Masses d’eau à risque (RNABE 2027) : 74 %</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Pressions à l’origine du risque</a:t>
            </a:r>
            <a:r>
              <a:rPr lang="fr-FR" sz="1200" kern="1200" dirty="0" smtClean="0">
                <a:solidFill>
                  <a:schemeClr val="tx1"/>
                </a:solidFill>
                <a:effectLst/>
                <a:latin typeface="+mn-lt"/>
                <a:ea typeface="+mn-ea"/>
                <a:cs typeface="+mn-cs"/>
              </a:rPr>
              <a:t> : il s’agit en premier lieu des altérations morphologiques et de la continuité écologique. Viennent ensuite les pressions de prélèvements d’eau et les altérations hydrologiques qui sont liées, pressions en augmentation car aujourd’hui bien mieux évaluées (cf. 2.1), puis les pressions dues aux pollutions diffuses d’origine agricole et aux rejets ponctuels issus des collectivités et des industriels.</a:t>
            </a:r>
          </a:p>
          <a:p>
            <a:endParaRPr lang="en-US" dirty="0"/>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11</a:t>
            </a:fld>
            <a:endParaRPr lang="fr-FR" dirty="0"/>
          </a:p>
        </p:txBody>
      </p:sp>
    </p:spTree>
    <p:extLst>
      <p:ext uri="{BB962C8B-B14F-4D97-AF65-F5344CB8AC3E}">
        <p14:creationId xmlns:p14="http://schemas.microsoft.com/office/powerpoint/2010/main" val="251939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smtClean="0">
                <a:solidFill>
                  <a:schemeClr val="tx1"/>
                </a:solidFill>
                <a:effectLst/>
                <a:latin typeface="+mn-lt"/>
                <a:ea typeface="+mn-ea"/>
                <a:cs typeface="+mn-cs"/>
              </a:rPr>
              <a:t>Plans d’eau (94 masses d’eau)</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 à risque (RNABE 2027) : 50 %</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Pressions à l’origine du risque</a:t>
            </a:r>
            <a:r>
              <a:rPr lang="fr-FR" sz="1200" kern="1200" dirty="0" smtClean="0">
                <a:solidFill>
                  <a:schemeClr val="tx1"/>
                </a:solidFill>
                <a:effectLst/>
                <a:latin typeface="+mn-lt"/>
                <a:ea typeface="+mn-ea"/>
                <a:cs typeface="+mn-cs"/>
              </a:rPr>
              <a:t> : il s’agit en premier lieu des pollutions par les nutriments d’origine agricole qui parfois se cumulent avec les nutriments urbains et industriels. Vient ensuite le problème du marnage des plans d’eau (24% des masses d’eau) qui affecte notamment les grandes retenues. Les problèmes de connectivité avec les affluents concernent près de 20% des masses d’eau. Enfin, les altérations de la morphologie des berges et des rivages concernent 14 % des masses d’eau.</a:t>
            </a:r>
          </a:p>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12</a:t>
            </a:fld>
            <a:endParaRPr lang="fr-FR" dirty="0"/>
          </a:p>
        </p:txBody>
      </p:sp>
    </p:spTree>
    <p:extLst>
      <p:ext uri="{BB962C8B-B14F-4D97-AF65-F5344CB8AC3E}">
        <p14:creationId xmlns:p14="http://schemas.microsoft.com/office/powerpoint/2010/main" val="2519398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smtClean="0">
                <a:solidFill>
                  <a:schemeClr val="tx1"/>
                </a:solidFill>
                <a:effectLst/>
                <a:latin typeface="+mn-lt"/>
                <a:ea typeface="+mn-ea"/>
                <a:cs typeface="+mn-cs"/>
              </a:rPr>
              <a:t>Eaux côtières (32 masses d’eau)</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 à risque (RNABE 2027) : 15 %</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Pressions à l’origine du risque</a:t>
            </a:r>
            <a:r>
              <a:rPr lang="fr-FR" sz="1200" kern="1200" dirty="0" smtClean="0">
                <a:solidFill>
                  <a:schemeClr val="tx1"/>
                </a:solidFill>
                <a:effectLst/>
                <a:latin typeface="+mn-lt"/>
                <a:ea typeface="+mn-ea"/>
                <a:cs typeface="+mn-cs"/>
              </a:rPr>
              <a:t> : 5 masses d’eau sont impactées par des altérations de la morphologie de la bande côtière ou par une autre pression (compétition biologique).</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13</a:t>
            </a:fld>
            <a:endParaRPr lang="fr-FR" dirty="0"/>
          </a:p>
        </p:txBody>
      </p:sp>
    </p:spTree>
    <p:extLst>
      <p:ext uri="{BB962C8B-B14F-4D97-AF65-F5344CB8AC3E}">
        <p14:creationId xmlns:p14="http://schemas.microsoft.com/office/powerpoint/2010/main" val="251939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smtClean="0">
                <a:solidFill>
                  <a:schemeClr val="tx1"/>
                </a:solidFill>
                <a:effectLst/>
                <a:latin typeface="+mn-lt"/>
                <a:ea typeface="+mn-ea"/>
                <a:cs typeface="+mn-cs"/>
              </a:rPr>
              <a:t>Eaux de transition (27 masses d’eau)</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 à risque (RNABE 2027) : 85 %</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Pressions à l’origine du risque</a:t>
            </a:r>
            <a:r>
              <a:rPr lang="fr-FR" sz="1200" kern="1200" dirty="0" smtClean="0">
                <a:solidFill>
                  <a:schemeClr val="tx1"/>
                </a:solidFill>
                <a:effectLst/>
                <a:latin typeface="+mn-lt"/>
                <a:ea typeface="+mn-ea"/>
                <a:cs typeface="+mn-cs"/>
              </a:rPr>
              <a:t> : il s’agit en premier lieu des flux de pollutions (matières organiques, nutriments, micropolluants) rejetés directement ou bien apportés par les cours d’eau ou canaux qui alimentent ces milieux fermés fragiles. Viennent ensuite les pressions physiques liées à l’altération des annexes humides et des berges, et au fonctionnement artificialisé des graus qui modifie les échanges avec la mer. </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14</a:t>
            </a:fld>
            <a:endParaRPr lang="fr-FR" dirty="0"/>
          </a:p>
        </p:txBody>
      </p:sp>
    </p:spTree>
    <p:extLst>
      <p:ext uri="{BB962C8B-B14F-4D97-AF65-F5344CB8AC3E}">
        <p14:creationId xmlns:p14="http://schemas.microsoft.com/office/powerpoint/2010/main" val="251939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b="1" kern="1200" dirty="0" smtClean="0">
                <a:solidFill>
                  <a:schemeClr val="tx1"/>
                </a:solidFill>
                <a:effectLst/>
                <a:latin typeface="+mn-lt"/>
                <a:ea typeface="+mn-ea"/>
                <a:cs typeface="+mn-cs"/>
              </a:rPr>
              <a:t>Eaux souterraines (241 masses d’eau)</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 à risque (RNAOE 2021) : 26 %</a:t>
            </a:r>
            <a:endParaRPr lang="fr-FR" sz="1200" kern="1200" dirty="0" smtClean="0">
              <a:solidFill>
                <a:schemeClr val="tx1"/>
              </a:solidFill>
              <a:effectLst/>
              <a:latin typeface="+mn-lt"/>
              <a:ea typeface="+mn-ea"/>
              <a:cs typeface="+mn-cs"/>
            </a:endParaRPr>
          </a:p>
          <a:p>
            <a:r>
              <a:rPr lang="fr-FR" sz="1200" u="none" strike="noStrike"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Pressions à l’origine du risque</a:t>
            </a:r>
            <a:r>
              <a:rPr lang="fr-FR" sz="1200" kern="1200" dirty="0" smtClean="0">
                <a:solidFill>
                  <a:schemeClr val="tx1"/>
                </a:solidFill>
                <a:effectLst/>
                <a:latin typeface="+mn-lt"/>
                <a:ea typeface="+mn-ea"/>
                <a:cs typeface="+mn-cs"/>
              </a:rPr>
              <a:t> : il s’agit en premier lieu des pollutions par les pesticides d’origine agricole (14%). En second lieu viennent les prélèvements excessifs, qui touchent 12 % des masses d’eau et qui peuvent induire des déséquilibres des milieux superficiels associés ou, en bordure littorale, des intrusions salines. A signaler également, les pollutions par les substances toxiques (hors pesticides) d’origine industrielle, essentiellement historique, qui touchent 5 % des masses d’eau.</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15</a:t>
            </a:fld>
            <a:endParaRPr lang="fr-FR" dirty="0"/>
          </a:p>
        </p:txBody>
      </p:sp>
    </p:spTree>
    <p:extLst>
      <p:ext uri="{BB962C8B-B14F-4D97-AF65-F5344CB8AC3E}">
        <p14:creationId xmlns:p14="http://schemas.microsoft.com/office/powerpoint/2010/main" val="251939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EdL 2013 - 2289 avis </a:t>
            </a:r>
            <a:endParaRPr lang="fr-FR" dirty="0"/>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16</a:t>
            </a:fld>
            <a:endParaRPr lang="fr-FR" dirty="0"/>
          </a:p>
        </p:txBody>
      </p:sp>
    </p:spTree>
    <p:extLst>
      <p:ext uri="{BB962C8B-B14F-4D97-AF65-F5344CB8AC3E}">
        <p14:creationId xmlns:p14="http://schemas.microsoft.com/office/powerpoint/2010/main" val="24725820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solidFill>
                  <a:prstClr val="black"/>
                </a:solidFill>
              </a:rPr>
              <a:pPr/>
              <a:t>17</a:t>
            </a:fld>
            <a:endParaRPr lang="fr-FR">
              <a:solidFill>
                <a:prstClr val="black"/>
              </a:solidFill>
            </a:endParaRPr>
          </a:p>
        </p:txBody>
      </p:sp>
    </p:spTree>
    <p:extLst>
      <p:ext uri="{BB962C8B-B14F-4D97-AF65-F5344CB8AC3E}">
        <p14:creationId xmlns:p14="http://schemas.microsoft.com/office/powerpoint/2010/main" val="1896379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703263">
              <a:spcBef>
                <a:spcPts val="1200"/>
              </a:spcBef>
              <a:buFont typeface="Arial" panose="020B0604020202020204" pitchFamily="34" charset="0"/>
              <a:buChar char="•"/>
              <a:tabLst>
                <a:tab pos="447675" algn="l"/>
              </a:tabLst>
            </a:pPr>
            <a:r>
              <a:rPr lang="fr-FR" sz="1200" b="0" dirty="0" smtClean="0"/>
              <a:t>Un 3ème cycle à préparer à droit constant : atteinte du bon état en 2027 risque de contentieux européen sur l’insuffisance de mise en œuvre du PDM 	plus que	sur la non-atteinte des objectifs environnementaux</a:t>
            </a:r>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18</a:t>
            </a:fld>
            <a:endParaRPr lang="fr-FR"/>
          </a:p>
        </p:txBody>
      </p:sp>
    </p:spTree>
    <p:extLst>
      <p:ext uri="{BB962C8B-B14F-4D97-AF65-F5344CB8AC3E}">
        <p14:creationId xmlns:p14="http://schemas.microsoft.com/office/powerpoint/2010/main" val="428270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defTabSz="882305">
              <a:defRPr/>
            </a:pPr>
            <a:r>
              <a:rPr lang="fr-FR" b="1" dirty="0" smtClean="0">
                <a:latin typeface="+mj-lt"/>
              </a:rPr>
              <a:t>Calendrier </a:t>
            </a:r>
            <a:r>
              <a:rPr lang="fr-FR" dirty="0" smtClean="0">
                <a:latin typeface="+mj-lt"/>
              </a:rPr>
              <a:t>: Une modification</a:t>
            </a:r>
            <a:r>
              <a:rPr lang="fr-FR" baseline="0" dirty="0" smtClean="0">
                <a:latin typeface="+mj-lt"/>
              </a:rPr>
              <a:t> de la consultation de l’autorité environnementale</a:t>
            </a:r>
            <a:endParaRPr lang="fr-FR" dirty="0" smtClean="0">
              <a:latin typeface="+mj-lt"/>
            </a:endParaRPr>
          </a:p>
          <a:p>
            <a:endParaRPr lang="fr-FR" dirty="0"/>
          </a:p>
        </p:txBody>
      </p:sp>
      <p:sp>
        <p:nvSpPr>
          <p:cNvPr id="4" name="Espace réservé du numéro de diapositive 3"/>
          <p:cNvSpPr>
            <a:spLocks noGrp="1"/>
          </p:cNvSpPr>
          <p:nvPr>
            <p:ph type="sldNum" sz="quarter" idx="10"/>
          </p:nvPr>
        </p:nvSpPr>
        <p:spPr/>
        <p:txBody>
          <a:bodyPr/>
          <a:lstStyle/>
          <a:p>
            <a:fld id="{497DA5F9-4427-4028-AD54-A0381A38736A}" type="slidenum">
              <a:rPr lang="fr-FR" smtClean="0"/>
              <a:t>2</a:t>
            </a:fld>
            <a:endParaRPr lang="fr-FR"/>
          </a:p>
        </p:txBody>
      </p:sp>
    </p:spTree>
    <p:extLst>
      <p:ext uri="{BB962C8B-B14F-4D97-AF65-F5344CB8AC3E}">
        <p14:creationId xmlns:p14="http://schemas.microsoft.com/office/powerpoint/2010/main" val="257936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528638">
              <a:spcBef>
                <a:spcPts val="1200"/>
              </a:spcBef>
              <a:buFont typeface="Arial" panose="020B0604020202020204" pitchFamily="34" charset="0"/>
              <a:buChar char="•"/>
            </a:pPr>
            <a:r>
              <a:rPr lang="fr-FR" sz="1200" b="0" dirty="0" smtClean="0"/>
              <a:t>Rappels : QI, période consultation </a:t>
            </a:r>
          </a:p>
          <a:p>
            <a:pPr marL="528638">
              <a:spcBef>
                <a:spcPts val="1200"/>
              </a:spcBef>
              <a:buFont typeface="Arial" panose="020B0604020202020204" pitchFamily="34" charset="0"/>
              <a:buChar char="•"/>
            </a:pPr>
            <a:r>
              <a:rPr lang="fr-FR" sz="1200" b="0" dirty="0" smtClean="0"/>
              <a:t>Avis recueillis</a:t>
            </a:r>
          </a:p>
          <a:p>
            <a:pPr marL="185738" indent="0">
              <a:spcBef>
                <a:spcPts val="1200"/>
              </a:spcBef>
            </a:pPr>
            <a:r>
              <a:rPr lang="fr-FR" sz="1200" b="0" dirty="0" smtClean="0"/>
              <a:t>	Public</a:t>
            </a:r>
          </a:p>
          <a:p>
            <a:pPr marL="185738" indent="0">
              <a:spcBef>
                <a:spcPts val="1200"/>
              </a:spcBef>
            </a:pPr>
            <a:r>
              <a:rPr lang="fr-FR" sz="1200" b="0" dirty="0" smtClean="0"/>
              <a:t>	Assemblées</a:t>
            </a:r>
          </a:p>
          <a:p>
            <a:pPr marL="528638">
              <a:spcBef>
                <a:spcPts val="1200"/>
              </a:spcBef>
              <a:buFont typeface="Arial" pitchFamily="34" charset="0"/>
              <a:buChar char="•"/>
            </a:pPr>
            <a:r>
              <a:rPr lang="fr-FR" sz="1200" b="0" dirty="0" smtClean="0"/>
              <a:t>Calendrier</a:t>
            </a:r>
          </a:p>
          <a:p>
            <a:pPr marL="185738" indent="0">
              <a:spcBef>
                <a:spcPts val="1200"/>
              </a:spcBef>
            </a:pPr>
            <a:r>
              <a:rPr lang="fr-FR" sz="1200" b="0" dirty="0" smtClean="0"/>
              <a:t>	Mai : Exploitation des réponses (prestation), synthèse</a:t>
            </a:r>
          </a:p>
          <a:p>
            <a:pPr marL="185738" indent="0">
              <a:spcBef>
                <a:spcPts val="1200"/>
              </a:spcBef>
            </a:pPr>
            <a:r>
              <a:rPr lang="fr-FR" sz="1200" b="0" dirty="0" smtClean="0"/>
              <a:t>	08 novembre 2019 : Bureau du comité de bassin</a:t>
            </a:r>
          </a:p>
          <a:p>
            <a:pPr marL="185738" indent="0">
              <a:spcBef>
                <a:spcPts val="1200"/>
              </a:spcBef>
            </a:pPr>
            <a:r>
              <a:rPr lang="fr-FR" sz="1200" b="0" dirty="0" smtClean="0"/>
              <a:t> 	06 Décembre 2019 : Comité de bassin (Adoption)</a:t>
            </a:r>
          </a:p>
          <a:p>
            <a:endParaRPr lang="fr-FR" dirty="0"/>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3</a:t>
            </a:fld>
            <a:endParaRPr lang="fr-FR"/>
          </a:p>
        </p:txBody>
      </p:sp>
    </p:spTree>
    <p:extLst>
      <p:ext uri="{BB962C8B-B14F-4D97-AF65-F5344CB8AC3E}">
        <p14:creationId xmlns:p14="http://schemas.microsoft.com/office/powerpoint/2010/main" val="241633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dirty="0" smtClean="0"/>
              <a:t>Robustesse juridique assurée par le retour d’expérience des services + analyse juridique</a:t>
            </a:r>
            <a:endParaRPr lang="fr-FR" dirty="0"/>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4</a:t>
            </a:fld>
            <a:endParaRPr lang="fr-FR"/>
          </a:p>
        </p:txBody>
      </p:sp>
    </p:spTree>
    <p:extLst>
      <p:ext uri="{BB962C8B-B14F-4D97-AF65-F5344CB8AC3E}">
        <p14:creationId xmlns:p14="http://schemas.microsoft.com/office/powerpoint/2010/main" val="161008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dirty="0" smtClean="0"/>
              <a:t>Robustesse juridique assurée par le retour d’expérience des services + analyse juridique</a:t>
            </a:r>
            <a:endParaRPr lang="fr-FR" dirty="0"/>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5</a:t>
            </a:fld>
            <a:endParaRPr lang="fr-FR"/>
          </a:p>
        </p:txBody>
      </p:sp>
    </p:spTree>
    <p:extLst>
      <p:ext uri="{BB962C8B-B14F-4D97-AF65-F5344CB8AC3E}">
        <p14:creationId xmlns:p14="http://schemas.microsoft.com/office/powerpoint/2010/main" val="161008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790575" algn="just">
              <a:spcBef>
                <a:spcPts val="1800"/>
              </a:spcBef>
              <a:buFont typeface="Arial" pitchFamily="34" charset="0"/>
              <a:buNone/>
            </a:pPr>
            <a:r>
              <a:rPr lang="fr-FR" sz="2000" b="1" dirty="0" smtClean="0">
                <a:solidFill>
                  <a:schemeClr val="accent3">
                    <a:lumMod val="50000"/>
                  </a:schemeClr>
                </a:solidFill>
              </a:rPr>
              <a:t>Eau et changement climatique</a:t>
            </a:r>
            <a:r>
              <a:rPr lang="fr-FR" sz="2000" dirty="0" smtClean="0">
                <a:solidFill>
                  <a:schemeClr val="accent3">
                    <a:lumMod val="50000"/>
                  </a:schemeClr>
                </a:solidFill>
              </a:rPr>
              <a:t> :</a:t>
            </a:r>
          </a:p>
          <a:p>
            <a:pPr marL="1133475" indent="-342900" algn="just">
              <a:spcBef>
                <a:spcPts val="1800"/>
              </a:spcBef>
              <a:buFont typeface="Arial" pitchFamily="34" charset="0"/>
              <a:buChar char="•"/>
            </a:pPr>
            <a:r>
              <a:rPr lang="fr-FR" sz="2000" dirty="0" smtClean="0">
                <a:solidFill>
                  <a:schemeClr val="accent3">
                    <a:lumMod val="50000"/>
                  </a:schemeClr>
                </a:solidFill>
              </a:rPr>
              <a:t>Poursuivre la résorption des déséquilibres actuels en intégrant le contexte du changement (OF7)</a:t>
            </a:r>
          </a:p>
          <a:p>
            <a:pPr marL="1133475" indent="-342900" algn="just">
              <a:spcBef>
                <a:spcPts val="1800"/>
              </a:spcBef>
              <a:buFont typeface="Arial" pitchFamily="34" charset="0"/>
              <a:buChar char="•"/>
            </a:pPr>
            <a:r>
              <a:rPr lang="fr-FR" sz="2000" dirty="0" smtClean="0">
                <a:solidFill>
                  <a:schemeClr val="accent3">
                    <a:lumMod val="50000"/>
                  </a:schemeClr>
                </a:solidFill>
              </a:rPr>
              <a:t>Guider les projets d’adaptation au changement climatique pour éviter la mal-adaptation et assurer la non dégradation des milieux (OF0)</a:t>
            </a:r>
          </a:p>
          <a:p>
            <a:pPr marL="850011" lvl="2" algn="just">
              <a:spcBef>
                <a:spcPts val="600"/>
              </a:spcBef>
              <a:buFont typeface="Arial" pitchFamily="34" charset="0"/>
              <a:buNone/>
            </a:pPr>
            <a:r>
              <a:rPr lang="fr-FR" sz="2000" b="1" dirty="0" smtClean="0"/>
              <a:t>Eau et milieux </a:t>
            </a:r>
            <a:endParaRPr lang="fr-FR" sz="2000" b="1" dirty="0" smtClean="0">
              <a:solidFill>
                <a:schemeClr val="accent3">
                  <a:lumMod val="50000"/>
                </a:schemeClr>
              </a:solidFill>
            </a:endParaRPr>
          </a:p>
          <a:p>
            <a:pPr marL="1277938" lvl="1" indent="-285750">
              <a:spcBef>
                <a:spcPts val="600"/>
              </a:spcBef>
              <a:buFont typeface="Arial" pitchFamily="34" charset="0"/>
              <a:buChar char="•"/>
            </a:pPr>
            <a:r>
              <a:rPr lang="fr-FR" sz="1700" b="0" dirty="0" smtClean="0"/>
              <a:t>Renforcer le ciblage et la priorisation des mesures au sein des nombreuses masses d’eau concernées par une pression « continuité » ou « </a:t>
            </a:r>
            <a:r>
              <a:rPr lang="fr-FR" sz="1700" b="0" dirty="0" err="1" smtClean="0"/>
              <a:t>hydromorphologie</a:t>
            </a:r>
            <a:r>
              <a:rPr lang="fr-FR" sz="1700" b="0" dirty="0" smtClean="0"/>
              <a:t> »</a:t>
            </a:r>
          </a:p>
          <a:p>
            <a:pPr marL="1277938" lvl="1" indent="-285750">
              <a:spcBef>
                <a:spcPts val="600"/>
              </a:spcBef>
              <a:buFont typeface="Arial" pitchFamily="34" charset="0"/>
              <a:buChar char="•"/>
            </a:pPr>
            <a:r>
              <a:rPr lang="fr-FR" sz="1700" b="0" dirty="0" smtClean="0"/>
              <a:t>Amplifier la mise en œuvre de solutions fondées sur la restauration physique pour réduire l’aléa inondation (synergie GEMA et PI)</a:t>
            </a:r>
          </a:p>
          <a:p>
            <a:pPr marL="534988" indent="0">
              <a:spcBef>
                <a:spcPts val="600"/>
              </a:spcBef>
              <a:buFontTx/>
              <a:buNone/>
            </a:pPr>
            <a:r>
              <a:rPr lang="fr-FR" sz="1700" b="0" dirty="0" smtClean="0"/>
              <a:t>	</a:t>
            </a:r>
            <a:r>
              <a:rPr lang="fr-FR" sz="1800" b="1" dirty="0" smtClean="0"/>
              <a:t>Eau et substances dangereuses </a:t>
            </a:r>
          </a:p>
          <a:p>
            <a:pPr marL="1277938" lvl="1" indent="-285750">
              <a:spcBef>
                <a:spcPts val="1200"/>
              </a:spcBef>
              <a:buFont typeface="Arial" pitchFamily="34" charset="0"/>
              <a:buChar char="•"/>
            </a:pPr>
            <a:r>
              <a:rPr lang="fr-FR" sz="1600" b="0" dirty="0" smtClean="0"/>
              <a:t>Demande sociétale santé-environnement et réduction des pollutions du milieu marin (DCSMM) </a:t>
            </a:r>
          </a:p>
          <a:p>
            <a:pPr marL="1277938" lvl="1" indent="-285750">
              <a:spcBef>
                <a:spcPts val="1800"/>
              </a:spcBef>
              <a:buFont typeface="Arial" pitchFamily="34" charset="0"/>
              <a:buChar char="•"/>
            </a:pPr>
            <a:r>
              <a:rPr lang="fr-FR" sz="1600" dirty="0" smtClean="0"/>
              <a:t>Besoin d’anticiper les demandes </a:t>
            </a:r>
            <a:r>
              <a:rPr lang="fr-FR" sz="1600" b="0" dirty="0" smtClean="0"/>
              <a:t>d’extension de l’action à tous les secteurs contaminés et à davantage de substances, dont polluants 	émergents : perturbateurs endocriniens, nanoparticules, plastiques ;</a:t>
            </a:r>
          </a:p>
          <a:p>
            <a:pPr marL="534988" indent="0">
              <a:spcBef>
                <a:spcPts val="600"/>
              </a:spcBef>
              <a:buFontTx/>
              <a:buNone/>
            </a:pPr>
            <a:endParaRPr lang="fr-FR" sz="1700" b="1" dirty="0" smtClean="0"/>
          </a:p>
          <a:p>
            <a:pPr marL="850011" lvl="2" algn="just">
              <a:buFont typeface="Arial" pitchFamily="34" charset="0"/>
              <a:buChar char="•"/>
            </a:pPr>
            <a:endParaRPr lang="fr-FR" sz="2000" dirty="0">
              <a:solidFill>
                <a:schemeClr val="accent3">
                  <a:lumMod val="50000"/>
                </a:schemeClr>
              </a:solidFill>
            </a:endParaRPr>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6</a:t>
            </a:fld>
            <a:endParaRPr lang="fr-FR"/>
          </a:p>
        </p:txBody>
      </p:sp>
    </p:spTree>
    <p:extLst>
      <p:ext uri="{BB962C8B-B14F-4D97-AF65-F5344CB8AC3E}">
        <p14:creationId xmlns:p14="http://schemas.microsoft.com/office/powerpoint/2010/main" val="1970852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t>7</a:t>
            </a:fld>
            <a:endParaRPr lang="fr-FR"/>
          </a:p>
        </p:txBody>
      </p:sp>
    </p:spTree>
    <p:extLst>
      <p:ext uri="{BB962C8B-B14F-4D97-AF65-F5344CB8AC3E}">
        <p14:creationId xmlns:p14="http://schemas.microsoft.com/office/powerpoint/2010/main" val="3869138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3EEC0B3-F1E1-42DB-B823-BEF3BF07661F}" type="slidenum">
              <a:rPr lang="fr-FR" smtClean="0">
                <a:solidFill>
                  <a:prstClr val="black"/>
                </a:solidFill>
              </a:rPr>
              <a:pPr/>
              <a:t>8</a:t>
            </a:fld>
            <a:endParaRPr lang="fr-FR">
              <a:solidFill>
                <a:prstClr val="black"/>
              </a:solidFill>
            </a:endParaRPr>
          </a:p>
        </p:txBody>
      </p:sp>
    </p:spTree>
    <p:extLst>
      <p:ext uri="{BB962C8B-B14F-4D97-AF65-F5344CB8AC3E}">
        <p14:creationId xmlns:p14="http://schemas.microsoft.com/office/powerpoint/2010/main" val="189637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EdL 2013 - 2289 avis </a:t>
            </a:r>
            <a:endParaRPr lang="fr-FR" dirty="0"/>
          </a:p>
        </p:txBody>
      </p:sp>
      <p:sp>
        <p:nvSpPr>
          <p:cNvPr id="4" name="Espace réservé du numéro de diapositive 3"/>
          <p:cNvSpPr>
            <a:spLocks noGrp="1"/>
          </p:cNvSpPr>
          <p:nvPr>
            <p:ph type="sldNum" sz="quarter" idx="10"/>
          </p:nvPr>
        </p:nvSpPr>
        <p:spPr/>
        <p:txBody>
          <a:bodyPr/>
          <a:lstStyle/>
          <a:p>
            <a:fld id="{AE04BC31-8DE5-4BA1-A96C-0EA89071A2C6}" type="slidenum">
              <a:rPr lang="fr-FR" smtClean="0"/>
              <a:t>9</a:t>
            </a:fld>
            <a:endParaRPr lang="fr-FR" dirty="0"/>
          </a:p>
        </p:txBody>
      </p:sp>
    </p:spTree>
    <p:extLst>
      <p:ext uri="{BB962C8B-B14F-4D97-AF65-F5344CB8AC3E}">
        <p14:creationId xmlns:p14="http://schemas.microsoft.com/office/powerpoint/2010/main" val="2472582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dirty="0"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60A6DF4B-0FE0-42E8-A4D7-F3373BFD84BD}" type="datetime4">
              <a:rPr lang="fr-FR" smtClean="0"/>
              <a:t>21 mars 2019</a:t>
            </a:fld>
            <a:endParaRPr lang="fr-FR"/>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p>
            <a:endParaRPr lang="fr-FR"/>
          </a:p>
        </p:txBody>
      </p:sp>
      <p:sp>
        <p:nvSpPr>
          <p:cNvPr id="6" name="Slide Number Placeholder 5"/>
          <p:cNvSpPr>
            <a:spLocks noGrp="1"/>
          </p:cNvSpPr>
          <p:nvPr>
            <p:ph type="sldNum" sz="quarter" idx="12"/>
          </p:nvPr>
        </p:nvSpPr>
        <p:spPr/>
        <p:txBody>
          <a:bodyPr/>
          <a:lstStyle/>
          <a:p>
            <a:fld id="{5F0EDEAA-3893-45B0-B20B-88AEF5871C62}" type="slidenum">
              <a:rPr lang="fr-FR" smtClean="0"/>
              <a:t>‹N°›</a:t>
            </a:fld>
            <a:endParaRPr lang="fr-FR" dirty="0"/>
          </a:p>
        </p:txBody>
      </p:sp>
      <p:pic>
        <p:nvPicPr>
          <p:cNvPr id="11" name="Picture 2" descr="U:\DPP\Secretariat\(Commun)\logo\r44_LogoCB_RhoneMediterranee-SansFond.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9102" y="188640"/>
            <a:ext cx="3220770" cy="127460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608285E6-7510-470B-9E50-0F8AD75CC9BF}" type="datetime4">
              <a:rPr lang="fr-FR" smtClean="0"/>
              <a:t>21 mars 2019</a:t>
            </a:fld>
            <a:endParaRPr lang="fr-FR"/>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p>
            <a:endParaRPr lang="fr-FR"/>
          </a:p>
        </p:txBody>
      </p:sp>
      <p:sp>
        <p:nvSpPr>
          <p:cNvPr id="6" name="Slide Number Placeholder 5"/>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8023AC49-688D-4C5B-AD03-F12726AC956A}" type="datetime4">
              <a:rPr lang="fr-FR" smtClean="0"/>
              <a:t>21 mars 2019</a:t>
            </a:fld>
            <a:endParaRPr lang="fr-FR"/>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p>
            <a:endParaRPr lang="fr-FR"/>
          </a:p>
        </p:txBody>
      </p:sp>
      <p:sp>
        <p:nvSpPr>
          <p:cNvPr id="6" name="Slide Number Placeholder 5"/>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09473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67636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625318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69599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dirty="0">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707701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dirty="0">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203843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dirty="0">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228137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839453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3">
                    <a:lumMod val="50000"/>
                  </a:schemeClr>
                </a:solidFill>
                <a:latin typeface="Arial" panose="020B0604020202020204" pitchFamily="34" charset="0"/>
                <a:cs typeface="Arial" panose="020B0604020202020204" pitchFamily="34" charset="0"/>
              </a:defRPr>
            </a:lvl1pPr>
          </a:lstStyle>
          <a:p>
            <a:r>
              <a:rPr lang="fr-FR" dirty="0" smtClean="0"/>
              <a:t>Modifiez le style du titre</a:t>
            </a:r>
            <a:endParaRPr lang="en-US" dirty="0"/>
          </a:p>
        </p:txBody>
      </p:sp>
      <p:sp>
        <p:nvSpPr>
          <p:cNvPr id="3" name="Content Placeholder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3ED9517-BEC1-4CC4-9246-B97E9621DA44}" type="datetime4">
              <a:rPr lang="fr-FR" smtClean="0"/>
              <a:t>21 mars 2019</a:t>
            </a:fld>
            <a:endParaRPr lang="fr-FR"/>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p>
            <a:endParaRPr lang="fr-FR"/>
          </a:p>
        </p:txBody>
      </p:sp>
      <p:sp>
        <p:nvSpPr>
          <p:cNvPr id="6" name="Slide Number Placeholder 5"/>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8510216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202079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22217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a:xfrm rot="19140000">
            <a:off x="201168" y="5870448"/>
            <a:ext cx="2176272" cy="201168"/>
          </a:xfrm>
          <a:prstGeom prst="rect">
            <a:avLst/>
          </a:prstGeom>
        </p:spPr>
        <p:txBody>
          <a:bodyPr/>
          <a:lstStyle/>
          <a:p>
            <a:fld id="{AABE2A66-1FEF-44E0-9256-A6983300467A}" type="datetime4">
              <a:rPr lang="fr-FR" smtClean="0"/>
              <a:t>21 mars 2019</a:t>
            </a:fld>
            <a:endParaRPr lang="fr-FR"/>
          </a:p>
        </p:txBody>
      </p:sp>
      <p:sp>
        <p:nvSpPr>
          <p:cNvPr id="5" name="Footer Placeholder 4"/>
          <p:cNvSpPr>
            <a:spLocks noGrp="1"/>
          </p:cNvSpPr>
          <p:nvPr>
            <p:ph type="ftr" sz="quarter" idx="11"/>
          </p:nvPr>
        </p:nvSpPr>
        <p:spPr>
          <a:xfrm>
            <a:off x="3517514" y="6285122"/>
            <a:ext cx="4724400" cy="274320"/>
          </a:xfrm>
          <a:prstGeom prst="rect">
            <a:avLst/>
          </a:prstGeom>
        </p:spPr>
        <p:txBody>
          <a:bodyPr/>
          <a:lstStyle/>
          <a:p>
            <a:endParaRPr lang="fr-FR"/>
          </a:p>
        </p:txBody>
      </p:sp>
      <p:sp>
        <p:nvSpPr>
          <p:cNvPr id="6" name="Slide Number Placeholder 5"/>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a:xfrm rot="19140000">
            <a:off x="201168" y="5870448"/>
            <a:ext cx="2176272" cy="201168"/>
          </a:xfrm>
          <a:prstGeom prst="rect">
            <a:avLst/>
          </a:prstGeom>
        </p:spPr>
        <p:txBody>
          <a:bodyPr/>
          <a:lstStyle/>
          <a:p>
            <a:fld id="{A2C2929B-6F34-4217-AFB7-9CDA7B33E08F}" type="datetime4">
              <a:rPr lang="fr-FR" smtClean="0"/>
              <a:t>21 mars 2019</a:t>
            </a:fld>
            <a:endParaRPr lang="fr-FR"/>
          </a:p>
        </p:txBody>
      </p:sp>
      <p:sp>
        <p:nvSpPr>
          <p:cNvPr id="6" name="Footer Placeholder 5"/>
          <p:cNvSpPr>
            <a:spLocks noGrp="1"/>
          </p:cNvSpPr>
          <p:nvPr>
            <p:ph type="ftr" sz="quarter" idx="11"/>
          </p:nvPr>
        </p:nvSpPr>
        <p:spPr>
          <a:xfrm>
            <a:off x="3517514" y="6285122"/>
            <a:ext cx="4724400" cy="274320"/>
          </a:xfrm>
          <a:prstGeom prst="rect">
            <a:avLst/>
          </a:prstGeom>
        </p:spPr>
        <p:txBody>
          <a:bodyPr/>
          <a:lstStyle/>
          <a:p>
            <a:endParaRPr lang="fr-FR"/>
          </a:p>
        </p:txBody>
      </p:sp>
      <p:sp>
        <p:nvSpPr>
          <p:cNvPr id="7" name="Slide Number Placeholder 6"/>
          <p:cNvSpPr>
            <a:spLocks noGrp="1"/>
          </p:cNvSpPr>
          <p:nvPr>
            <p:ph type="sldNum" sz="quarter" idx="12"/>
          </p:nvPr>
        </p:nvSpPr>
        <p:spPr/>
        <p:txBody>
          <a:bodyPr/>
          <a:lstStyle/>
          <a:p>
            <a:fld id="{5F0EDEAA-3893-45B0-B20B-88AEF5871C62}"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a:xfrm rot="19140000">
            <a:off x="201168" y="5870448"/>
            <a:ext cx="2176272" cy="201168"/>
          </a:xfrm>
          <a:prstGeom prst="rect">
            <a:avLst/>
          </a:prstGeom>
        </p:spPr>
        <p:txBody>
          <a:bodyPr/>
          <a:lstStyle/>
          <a:p>
            <a:fld id="{5F7B8499-8C0B-49DC-B619-1450E5AB4AD9}" type="datetime4">
              <a:rPr lang="fr-FR" smtClean="0"/>
              <a:t>21 mars 2019</a:t>
            </a:fld>
            <a:endParaRPr lang="fr-FR"/>
          </a:p>
        </p:txBody>
      </p:sp>
      <p:sp>
        <p:nvSpPr>
          <p:cNvPr id="8" name="Footer Placeholder 7"/>
          <p:cNvSpPr>
            <a:spLocks noGrp="1"/>
          </p:cNvSpPr>
          <p:nvPr>
            <p:ph type="ftr" sz="quarter" idx="11"/>
          </p:nvPr>
        </p:nvSpPr>
        <p:spPr>
          <a:xfrm>
            <a:off x="3517514" y="6285122"/>
            <a:ext cx="4724400" cy="274320"/>
          </a:xfrm>
          <a:prstGeom prst="rect">
            <a:avLst/>
          </a:prstGeom>
        </p:spPr>
        <p:txBody>
          <a:bodyPr/>
          <a:lstStyle/>
          <a:p>
            <a:endParaRPr lang="fr-FR"/>
          </a:p>
        </p:txBody>
      </p:sp>
      <p:sp>
        <p:nvSpPr>
          <p:cNvPr id="9" name="Slide Number Placeholder 8"/>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a:xfrm rot="19140000">
            <a:off x="201168" y="5870448"/>
            <a:ext cx="2176272" cy="201168"/>
          </a:xfrm>
          <a:prstGeom prst="rect">
            <a:avLst/>
          </a:prstGeom>
        </p:spPr>
        <p:txBody>
          <a:bodyPr/>
          <a:lstStyle/>
          <a:p>
            <a:fld id="{F9343C77-8886-41DA-A3FC-65C48CD714C1}" type="datetime4">
              <a:rPr lang="fr-FR" smtClean="0"/>
              <a:t>21 mars 2019</a:t>
            </a:fld>
            <a:endParaRPr lang="fr-FR"/>
          </a:p>
        </p:txBody>
      </p:sp>
      <p:sp>
        <p:nvSpPr>
          <p:cNvPr id="4" name="Footer Placeholder 3"/>
          <p:cNvSpPr>
            <a:spLocks noGrp="1"/>
          </p:cNvSpPr>
          <p:nvPr>
            <p:ph type="ftr" sz="quarter" idx="11"/>
          </p:nvPr>
        </p:nvSpPr>
        <p:spPr>
          <a:xfrm>
            <a:off x="3517514" y="6285122"/>
            <a:ext cx="4724400" cy="274320"/>
          </a:xfrm>
          <a:prstGeom prst="rect">
            <a:avLst/>
          </a:prstGeom>
        </p:spPr>
        <p:txBody>
          <a:bodyPr/>
          <a:lstStyle/>
          <a:p>
            <a:endParaRPr lang="fr-FR"/>
          </a:p>
        </p:txBody>
      </p:sp>
      <p:sp>
        <p:nvSpPr>
          <p:cNvPr id="5" name="Slide Number Placeholder 4"/>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9140000">
            <a:off x="201168" y="5870448"/>
            <a:ext cx="2176272" cy="201168"/>
          </a:xfrm>
          <a:prstGeom prst="rect">
            <a:avLst/>
          </a:prstGeom>
        </p:spPr>
        <p:txBody>
          <a:bodyPr/>
          <a:lstStyle/>
          <a:p>
            <a:fld id="{7AA0BF1C-FE2F-4214-AA02-37EE21257940}" type="datetime4">
              <a:rPr lang="fr-FR" smtClean="0"/>
              <a:t>21 mars 2019</a:t>
            </a:fld>
            <a:endParaRPr lang="fr-FR"/>
          </a:p>
        </p:txBody>
      </p:sp>
      <p:sp>
        <p:nvSpPr>
          <p:cNvPr id="3" name="Footer Placeholder 2"/>
          <p:cNvSpPr>
            <a:spLocks noGrp="1"/>
          </p:cNvSpPr>
          <p:nvPr>
            <p:ph type="ftr" sz="quarter" idx="11"/>
          </p:nvPr>
        </p:nvSpPr>
        <p:spPr>
          <a:xfrm>
            <a:off x="3517514" y="6285122"/>
            <a:ext cx="4724400" cy="274320"/>
          </a:xfrm>
          <a:prstGeom prst="rect">
            <a:avLst/>
          </a:prstGeom>
        </p:spPr>
        <p:txBody>
          <a:bodyPr/>
          <a:lstStyle/>
          <a:p>
            <a:endParaRPr lang="fr-FR"/>
          </a:p>
        </p:txBody>
      </p:sp>
      <p:sp>
        <p:nvSpPr>
          <p:cNvPr id="4" name="Slide Number Placeholder 3"/>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a:xfrm rot="19140000">
            <a:off x="201168" y="5870448"/>
            <a:ext cx="2176272" cy="201168"/>
          </a:xfrm>
          <a:prstGeom prst="rect">
            <a:avLst/>
          </a:prstGeom>
        </p:spPr>
        <p:txBody>
          <a:bodyPr/>
          <a:lstStyle/>
          <a:p>
            <a:fld id="{6421676F-9F68-4D82-80C7-0A5C66F9F856}" type="datetime4">
              <a:rPr lang="fr-FR" smtClean="0"/>
              <a:t>21 mars 2019</a:t>
            </a:fld>
            <a:endParaRPr lang="fr-FR"/>
          </a:p>
        </p:txBody>
      </p:sp>
      <p:sp>
        <p:nvSpPr>
          <p:cNvPr id="6" name="Footer Placeholder 5"/>
          <p:cNvSpPr>
            <a:spLocks noGrp="1"/>
          </p:cNvSpPr>
          <p:nvPr>
            <p:ph type="ftr" sz="quarter" idx="11"/>
          </p:nvPr>
        </p:nvSpPr>
        <p:spPr>
          <a:xfrm>
            <a:off x="3517514" y="6285122"/>
            <a:ext cx="4724400" cy="274320"/>
          </a:xfrm>
          <a:prstGeom prst="rect">
            <a:avLst/>
          </a:prstGeo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F0EDEAA-3893-45B0-B20B-88AEF5871C62}" type="slidenum">
              <a:rPr lang="fr-FR" smtClean="0"/>
              <a:t>‹N°›</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19140000">
            <a:off x="201168" y="5870448"/>
            <a:ext cx="2176272" cy="201168"/>
          </a:xfrm>
          <a:prstGeom prst="rect">
            <a:avLst/>
          </a:prstGeom>
        </p:spPr>
        <p:txBody>
          <a:bodyPr/>
          <a:lstStyle/>
          <a:p>
            <a:fld id="{6BA37DF4-BD0E-49C9-8E8F-4CC61F1184BB}" type="datetime4">
              <a:rPr lang="fr-FR" smtClean="0"/>
              <a:t>21 mars 2019</a:t>
            </a:fld>
            <a:endParaRPr lang="fr-FR"/>
          </a:p>
        </p:txBody>
      </p:sp>
      <p:sp>
        <p:nvSpPr>
          <p:cNvPr id="6" name="Footer Placeholder 5"/>
          <p:cNvSpPr>
            <a:spLocks noGrp="1"/>
          </p:cNvSpPr>
          <p:nvPr>
            <p:ph type="ftr" sz="quarter" idx="11"/>
          </p:nvPr>
        </p:nvSpPr>
        <p:spPr>
          <a:xfrm>
            <a:off x="3517514" y="6285122"/>
            <a:ext cx="4724400" cy="274320"/>
          </a:xfrm>
          <a:prstGeom prst="rect">
            <a:avLst/>
          </a:prstGeom>
        </p:spPr>
        <p:txBody>
          <a:bodyPr/>
          <a:lstStyle/>
          <a:p>
            <a:endParaRPr lang="fr-FR"/>
          </a:p>
        </p:txBody>
      </p:sp>
      <p:sp>
        <p:nvSpPr>
          <p:cNvPr id="7" name="Slide Number Placeholder 6"/>
          <p:cNvSpPr>
            <a:spLocks noGrp="1"/>
          </p:cNvSpPr>
          <p:nvPr>
            <p:ph type="sldNum" sz="quarter" idx="12"/>
          </p:nvPr>
        </p:nvSpPr>
        <p:spPr/>
        <p:txBody>
          <a:bodyPr/>
          <a:lstStyle/>
          <a:p>
            <a:fld id="{5F0EDEAA-3893-45B0-B20B-88AEF5871C62}" type="slidenum">
              <a:rPr lang="fr-FR" smtClean="0"/>
              <a:t>‹N°›</a:t>
            </a:fld>
            <a:endParaRPr lang="fr-F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6597351"/>
            <a:ext cx="3574257" cy="260649"/>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6597352"/>
            <a:ext cx="9146380" cy="26064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7"/>
          <p:cNvSpPr/>
          <p:nvPr userDrawn="1"/>
        </p:nvSpPr>
        <p:spPr>
          <a:xfrm rot="10800000">
            <a:off x="-2382" y="877"/>
            <a:ext cx="9146380" cy="835834"/>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51520" y="216064"/>
            <a:ext cx="7520940" cy="548640"/>
          </a:xfrm>
          <a:prstGeom prst="rect">
            <a:avLst/>
          </a:prstGeom>
        </p:spPr>
        <p:txBody>
          <a:bodyPr vert="horz" lIns="91440" tIns="45720" rIns="91440" bIns="45720" rtlCol="0" anchor="ctr">
            <a:noAutofit/>
          </a:bodyPr>
          <a:lstStyle/>
          <a:p>
            <a:r>
              <a:rPr lang="fr-FR" dirty="0"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6" name="Slide Number Placeholder 5"/>
          <p:cNvSpPr>
            <a:spLocks noGrp="1"/>
          </p:cNvSpPr>
          <p:nvPr>
            <p:ph type="sldNum" sz="quarter" idx="4"/>
          </p:nvPr>
        </p:nvSpPr>
        <p:spPr>
          <a:xfrm>
            <a:off x="8388424" y="6617473"/>
            <a:ext cx="502920" cy="220406"/>
          </a:xfrm>
          <a:prstGeom prst="ellipse">
            <a:avLst/>
          </a:prstGeom>
          <a:ln w="19050">
            <a:solidFill>
              <a:srgbClr val="FFFFFF"/>
            </a:solidFill>
          </a:ln>
        </p:spPr>
        <p:txBody>
          <a:bodyPr vert="horz" lIns="9144" tIns="9144" rIns="9144" bIns="9144" rtlCol="0" anchor="ctr">
            <a:normAutofit/>
          </a:bodyPr>
          <a:lstStyle>
            <a:lvl1pPr algn="ctr">
              <a:defRPr sz="1000">
                <a:solidFill>
                  <a:srgbClr val="FFFFFF"/>
                </a:solidFill>
              </a:defRPr>
            </a:lvl1pPr>
          </a:lstStyle>
          <a:p>
            <a:fld id="{5F0EDEAA-3893-45B0-B20B-88AEF5871C62}" type="slidenum">
              <a:rPr lang="fr-FR" smtClean="0"/>
              <a:pPr/>
              <a:t>‹N°›</a:t>
            </a:fld>
            <a:endParaRPr lang="fr-FR" dirty="0"/>
          </a:p>
        </p:txBody>
      </p:sp>
      <p:pic>
        <p:nvPicPr>
          <p:cNvPr id="4" name="Imag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36948" y="51684"/>
            <a:ext cx="1050172" cy="85703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2800" b="1" kern="1200" cap="all" baseline="0">
          <a:solidFill>
            <a:schemeClr val="accent3">
              <a:lumMod val="50000"/>
            </a:schemeClr>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ts val="800"/>
        </a:spcBef>
        <a:buFont typeface="Arial" pitchFamily="34" charset="0"/>
        <a:buNone/>
        <a:defRPr sz="1600" b="1" kern="1200">
          <a:solidFill>
            <a:schemeClr val="accent3">
              <a:lumMod val="50000"/>
            </a:schemeClr>
          </a:solidFill>
          <a:latin typeface="Arial" panose="020B0604020202020204" pitchFamily="34" charset="0"/>
          <a:ea typeface="+mn-ea"/>
          <a:cs typeface="Arial" panose="020B0604020202020204" pitchFamily="34" charset="0"/>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EF29D-12C0-47D0-9FDA-0AA9A1DF6258}" type="datetimeFigureOut">
              <a:rPr lang="fr-FR" smtClean="0">
                <a:solidFill>
                  <a:prstClr val="black">
                    <a:tint val="75000"/>
                  </a:prstClr>
                </a:solidFill>
              </a:rPr>
              <a:pPr/>
              <a:t>21/03/2019</a:t>
            </a:fld>
            <a:endParaRPr lang="fr-FR" dirty="0">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8EA50-3614-4802-B659-068D59F3A232}"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3945538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19140000">
            <a:off x="1289416" y="2444204"/>
            <a:ext cx="4908822" cy="609520"/>
          </a:xfrm>
        </p:spPr>
        <p:txBody>
          <a:bodyPr/>
          <a:lstStyle/>
          <a:p>
            <a:r>
              <a:rPr lang="fr-FR" sz="2400" dirty="0" smtClean="0"/>
              <a:t>Bureau du 22 mars 2019</a:t>
            </a:r>
            <a:endParaRPr lang="fr-FR" sz="2400" dirty="0"/>
          </a:p>
        </p:txBody>
      </p:sp>
      <p:sp>
        <p:nvSpPr>
          <p:cNvPr id="3" name="Sous-titre 2"/>
          <p:cNvSpPr>
            <a:spLocks noGrp="1"/>
          </p:cNvSpPr>
          <p:nvPr>
            <p:ph type="subTitle" idx="1"/>
          </p:nvPr>
        </p:nvSpPr>
        <p:spPr/>
        <p:txBody>
          <a:bodyPr>
            <a:normAutofit/>
          </a:bodyPr>
          <a:lstStyle/>
          <a:p>
            <a:r>
              <a:rPr lang="fr-FR" sz="1800" dirty="0" smtClean="0"/>
              <a:t> </a:t>
            </a:r>
            <a:endParaRPr lang="fr-FR" sz="1800" dirty="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1</a:t>
            </a:fld>
            <a:endParaRPr lang="fr-FR"/>
          </a:p>
        </p:txBody>
      </p:sp>
      <p:sp>
        <p:nvSpPr>
          <p:cNvPr id="5" name="Rectangle 4"/>
          <p:cNvSpPr/>
          <p:nvPr/>
        </p:nvSpPr>
        <p:spPr>
          <a:xfrm>
            <a:off x="3419872" y="3429000"/>
            <a:ext cx="5544616" cy="2554545"/>
          </a:xfrm>
          <a:prstGeom prst="rect">
            <a:avLst/>
          </a:prstGeom>
        </p:spPr>
        <p:txBody>
          <a:bodyPr wrap="square">
            <a:spAutoFit/>
          </a:bodyPr>
          <a:lstStyle/>
          <a:p>
            <a:pPr algn="ctr"/>
            <a:r>
              <a:rPr lang="fr-FR" sz="3200" b="1" dirty="0" smtClean="0">
                <a:solidFill>
                  <a:schemeClr val="bg1">
                    <a:lumMod val="95000"/>
                  </a:schemeClr>
                </a:solidFill>
              </a:rPr>
              <a:t>POINT IV</a:t>
            </a:r>
          </a:p>
          <a:p>
            <a:pPr algn="ctr"/>
            <a:r>
              <a:rPr lang="fr-FR" sz="3200" b="1" dirty="0" smtClean="0">
                <a:solidFill>
                  <a:schemeClr val="bg1">
                    <a:lumMod val="95000"/>
                  </a:schemeClr>
                </a:solidFill>
              </a:rPr>
              <a:t>- </a:t>
            </a:r>
          </a:p>
          <a:p>
            <a:pPr algn="ctr"/>
            <a:r>
              <a:rPr lang="fr-FR" sz="3200" b="1" dirty="0" smtClean="0">
                <a:solidFill>
                  <a:schemeClr val="bg1">
                    <a:lumMod val="95000"/>
                  </a:schemeClr>
                </a:solidFill>
              </a:rPr>
              <a:t>Orientations pour l’actualisation du SDAGE 2022-2027</a:t>
            </a:r>
          </a:p>
        </p:txBody>
      </p:sp>
    </p:spTree>
    <p:extLst>
      <p:ext uri="{BB962C8B-B14F-4D97-AF65-F5344CB8AC3E}">
        <p14:creationId xmlns:p14="http://schemas.microsoft.com/office/powerpoint/2010/main" val="2987101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9512" y="404664"/>
            <a:ext cx="8854652" cy="706090"/>
          </a:xfrm>
          <a:solidFill>
            <a:schemeClr val="bg1">
              <a:lumMod val="75000"/>
            </a:schemeClr>
          </a:solidFill>
        </p:spPr>
        <p:txBody>
          <a:bodyPr>
            <a:noAutofit/>
          </a:bodyPr>
          <a:lstStyle/>
          <a:p>
            <a:r>
              <a:rPr lang="fr-FR" sz="2400" b="1" dirty="0" smtClean="0"/>
              <a:t>Evolution du RNABE - Cours d’eau (2 639 ME)</a:t>
            </a:r>
            <a:endParaRPr lang="fr-FR" sz="2400" b="1" dirty="0"/>
          </a:p>
        </p:txBody>
      </p:sp>
      <p:sp>
        <p:nvSpPr>
          <p:cNvPr id="6" name="Rectangle 36"/>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102" name="Graphiqu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556792"/>
            <a:ext cx="8547503"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324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9512" y="404664"/>
            <a:ext cx="8854652" cy="706090"/>
          </a:xfrm>
          <a:solidFill>
            <a:schemeClr val="bg1">
              <a:lumMod val="75000"/>
            </a:schemeClr>
          </a:solidFill>
        </p:spPr>
        <p:txBody>
          <a:bodyPr>
            <a:noAutofit/>
          </a:bodyPr>
          <a:lstStyle/>
          <a:p>
            <a:r>
              <a:rPr lang="fr-FR" sz="1900" dirty="0"/>
              <a:t>Evolution des pressions à l’origine du risque - Cours d’eau</a:t>
            </a:r>
            <a:endParaRPr lang="fr-FR" sz="1900" b="1" dirty="0"/>
          </a:p>
        </p:txBody>
      </p:sp>
      <p:sp>
        <p:nvSpPr>
          <p:cNvPr id="6" name="Rectangle 36"/>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074" name="Imag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019" y="1196752"/>
            <a:ext cx="8677198" cy="482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9437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9512" y="404664"/>
            <a:ext cx="8854652" cy="706090"/>
          </a:xfrm>
          <a:solidFill>
            <a:schemeClr val="bg1">
              <a:lumMod val="75000"/>
            </a:schemeClr>
          </a:solidFill>
        </p:spPr>
        <p:txBody>
          <a:bodyPr>
            <a:noAutofit/>
          </a:bodyPr>
          <a:lstStyle/>
          <a:p>
            <a:r>
              <a:rPr lang="fr-FR" sz="1900" dirty="0"/>
              <a:t>Evolution des pressions à l’origine du risque - </a:t>
            </a:r>
            <a:r>
              <a:rPr lang="fr-FR" sz="1900" dirty="0" smtClean="0"/>
              <a:t>PLANS </a:t>
            </a:r>
            <a:r>
              <a:rPr lang="fr-FR" sz="1900" dirty="0"/>
              <a:t>d’eau</a:t>
            </a:r>
            <a:endParaRPr lang="fr-FR" sz="1900" b="1" dirty="0"/>
          </a:p>
        </p:txBody>
      </p:sp>
      <p:sp>
        <p:nvSpPr>
          <p:cNvPr id="6" name="Rectangle 36"/>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098" name="Imag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19" y="1268760"/>
            <a:ext cx="8568953" cy="50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3810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79512" y="404664"/>
            <a:ext cx="8854652" cy="706090"/>
          </a:xfrm>
          <a:solidFill>
            <a:schemeClr val="bg1">
              <a:lumMod val="75000"/>
            </a:schemeClr>
          </a:solidFill>
        </p:spPr>
        <p:txBody>
          <a:bodyPr>
            <a:noAutofit/>
          </a:bodyPr>
          <a:lstStyle/>
          <a:p>
            <a:r>
              <a:rPr lang="fr-FR" sz="1900" dirty="0"/>
              <a:t>Evolution des pressions à l’origine du risque </a:t>
            </a:r>
            <a:r>
              <a:rPr lang="fr-FR" sz="1900" dirty="0" smtClean="0"/>
              <a:t>– eau COTIERES</a:t>
            </a:r>
            <a:endParaRPr lang="fr-FR" sz="1900" b="1" dirty="0"/>
          </a:p>
        </p:txBody>
      </p:sp>
      <p:sp>
        <p:nvSpPr>
          <p:cNvPr id="6" name="Rectangle 36"/>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5122" name="Imag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320" y="1268760"/>
            <a:ext cx="8608230"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3940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07504" y="404664"/>
            <a:ext cx="8926660" cy="706090"/>
          </a:xfrm>
          <a:solidFill>
            <a:schemeClr val="bg1">
              <a:lumMod val="75000"/>
            </a:schemeClr>
          </a:solidFill>
        </p:spPr>
        <p:txBody>
          <a:bodyPr>
            <a:noAutofit/>
          </a:bodyPr>
          <a:lstStyle/>
          <a:p>
            <a:r>
              <a:rPr lang="fr-FR" sz="1800" dirty="0"/>
              <a:t>Evolution des pressions à l’origine du risque </a:t>
            </a:r>
            <a:r>
              <a:rPr lang="fr-FR" sz="1800" dirty="0" smtClean="0"/>
              <a:t>- </a:t>
            </a:r>
            <a:r>
              <a:rPr lang="fr-FR" sz="1800" dirty="0" err="1" smtClean="0"/>
              <a:t>eAUX</a:t>
            </a:r>
            <a:r>
              <a:rPr lang="fr-FR" sz="1800" dirty="0" smtClean="0"/>
              <a:t> DE TRANSITION</a:t>
            </a:r>
            <a:endParaRPr lang="fr-FR" sz="1800" b="1" dirty="0"/>
          </a:p>
        </p:txBody>
      </p:sp>
      <p:sp>
        <p:nvSpPr>
          <p:cNvPr id="6" name="Rectangle 36"/>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6146" name="Imag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722" y="1209766"/>
            <a:ext cx="8567337" cy="4091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4249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07504" y="404664"/>
            <a:ext cx="8928992" cy="706090"/>
          </a:xfrm>
          <a:solidFill>
            <a:schemeClr val="bg1">
              <a:lumMod val="75000"/>
            </a:schemeClr>
          </a:solidFill>
        </p:spPr>
        <p:txBody>
          <a:bodyPr>
            <a:noAutofit/>
          </a:bodyPr>
          <a:lstStyle/>
          <a:p>
            <a:r>
              <a:rPr lang="fr-FR" sz="1800" dirty="0"/>
              <a:t>Evolution des pressions à l’origine du risque </a:t>
            </a:r>
            <a:r>
              <a:rPr lang="fr-FR" sz="1800" dirty="0" smtClean="0"/>
              <a:t>– </a:t>
            </a:r>
            <a:r>
              <a:rPr lang="fr-FR" sz="1800" dirty="0" err="1" smtClean="0"/>
              <a:t>eAUX</a:t>
            </a:r>
            <a:r>
              <a:rPr lang="fr-FR" sz="1800" dirty="0"/>
              <a:t> </a:t>
            </a:r>
            <a:r>
              <a:rPr lang="fr-FR" sz="1800" dirty="0" smtClean="0"/>
              <a:t>SOUTERRAINES</a:t>
            </a:r>
            <a:endParaRPr lang="fr-FR" sz="1800" b="1" dirty="0"/>
          </a:p>
        </p:txBody>
      </p:sp>
      <p:sp>
        <p:nvSpPr>
          <p:cNvPr id="6" name="Rectangle 36"/>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5" name="Graphique 4"/>
          <p:cNvGraphicFramePr/>
          <p:nvPr>
            <p:extLst>
              <p:ext uri="{D42A27DB-BD31-4B8C-83A1-F6EECF244321}">
                <p14:modId xmlns:p14="http://schemas.microsoft.com/office/powerpoint/2010/main" val="3468174980"/>
              </p:ext>
            </p:extLst>
          </p:nvPr>
        </p:nvGraphicFramePr>
        <p:xfrm>
          <a:off x="539552" y="1268760"/>
          <a:ext cx="7638256" cy="489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2156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395536" y="548680"/>
            <a:ext cx="8496944" cy="576064"/>
          </a:xfrm>
          <a:solidFill>
            <a:schemeClr val="bg1">
              <a:lumMod val="75000"/>
            </a:schemeClr>
          </a:solidFill>
        </p:spPr>
        <p:txBody>
          <a:bodyPr>
            <a:normAutofit/>
          </a:bodyPr>
          <a:lstStyle/>
          <a:p>
            <a:pPr algn="l"/>
            <a:r>
              <a:rPr lang="fr-FR" sz="2000" b="1" dirty="0" smtClean="0"/>
              <a:t>Quelques principes utilisés dans le traitement des avis</a:t>
            </a:r>
            <a:endParaRPr lang="fr-FR" sz="2000" b="1" dirty="0"/>
          </a:p>
        </p:txBody>
      </p:sp>
      <p:sp>
        <p:nvSpPr>
          <p:cNvPr id="3" name="Espace réservé du contenu 2"/>
          <p:cNvSpPr>
            <a:spLocks noGrp="1"/>
          </p:cNvSpPr>
          <p:nvPr>
            <p:ph idx="1"/>
          </p:nvPr>
        </p:nvSpPr>
        <p:spPr>
          <a:xfrm>
            <a:off x="395536" y="1639741"/>
            <a:ext cx="8208912" cy="4536504"/>
          </a:xfrm>
          <a:solidFill>
            <a:schemeClr val="bg1">
              <a:alpha val="63000"/>
            </a:schemeClr>
          </a:solidFill>
        </p:spPr>
        <p:txBody>
          <a:bodyPr>
            <a:normAutofit fontScale="85000" lnSpcReduction="20000"/>
          </a:bodyPr>
          <a:lstStyle/>
          <a:p>
            <a:pPr>
              <a:buFont typeface="Arial" pitchFamily="34" charset="0"/>
              <a:buChar char="•"/>
            </a:pPr>
            <a:r>
              <a:rPr lang="fr-FR" sz="2400" b="0" dirty="0" smtClean="0"/>
              <a:t>Certaines classes de pression ont pu changer avec l’état des lieux précédent suite à une amélioration de la connaissance et non suite à un changement réelle de la pression.  </a:t>
            </a:r>
          </a:p>
          <a:p>
            <a:pPr marL="171450" indent="-171450">
              <a:buFont typeface="Arial" pitchFamily="34" charset="0"/>
              <a:buChar char="•"/>
            </a:pPr>
            <a:endParaRPr lang="fr-FR" sz="1100" b="0" dirty="0" smtClean="0"/>
          </a:p>
          <a:p>
            <a:pPr>
              <a:buFont typeface="Arial" pitchFamily="34" charset="0"/>
              <a:buChar char="•"/>
            </a:pPr>
            <a:r>
              <a:rPr lang="fr-FR" sz="2400" b="0" dirty="0" smtClean="0"/>
              <a:t>Si </a:t>
            </a:r>
            <a:r>
              <a:rPr lang="fr-FR" sz="2400" b="0" dirty="0"/>
              <a:t>toutes les opérations de restauration identifiées </a:t>
            </a:r>
            <a:r>
              <a:rPr lang="fr-FR" sz="2400" b="0" dirty="0" smtClean="0"/>
              <a:t>pour réduire significativement ou supprimer la pression sur </a:t>
            </a:r>
            <a:r>
              <a:rPr lang="fr-FR" sz="2400" b="0" dirty="0"/>
              <a:t>une masse d’eau ont été réalisées, </a:t>
            </a:r>
            <a:r>
              <a:rPr lang="fr-FR" sz="2400" b="0" dirty="0" smtClean="0"/>
              <a:t>la masse d’eau n’est plus à risque. </a:t>
            </a:r>
          </a:p>
          <a:p>
            <a:pPr marL="171450" indent="-171450">
              <a:buFont typeface="Arial" pitchFamily="34" charset="0"/>
              <a:buChar char="•"/>
            </a:pPr>
            <a:endParaRPr lang="fr-FR" sz="1100" b="0" dirty="0"/>
          </a:p>
          <a:p>
            <a:pPr>
              <a:buFont typeface="Arial" pitchFamily="34" charset="0"/>
              <a:buChar char="•"/>
            </a:pPr>
            <a:r>
              <a:rPr lang="fr-FR" sz="2400" b="0" dirty="0" smtClean="0"/>
              <a:t>Des opérations ont pu être menées mais il reste des ouvrages / secteurs à traiter et la pression n’est que partiellement réduite.</a:t>
            </a:r>
          </a:p>
          <a:p>
            <a:pPr marL="171450" indent="-171450">
              <a:buFont typeface="Arial" pitchFamily="34" charset="0"/>
              <a:buChar char="•"/>
            </a:pPr>
            <a:endParaRPr lang="fr-FR" sz="1000" b="0" dirty="0" smtClean="0"/>
          </a:p>
          <a:p>
            <a:pPr>
              <a:buFont typeface="Arial" pitchFamily="34" charset="0"/>
              <a:buChar char="•"/>
            </a:pPr>
            <a:r>
              <a:rPr lang="fr-FR" sz="2400" b="0" dirty="0" smtClean="0"/>
              <a:t>Des opérations sont certes programmées mais n’ont pas encore été engagées. </a:t>
            </a:r>
          </a:p>
          <a:p>
            <a:pPr marL="171450" indent="-171450">
              <a:buFont typeface="Arial" pitchFamily="34" charset="0"/>
              <a:buChar char="•"/>
            </a:pPr>
            <a:endParaRPr lang="fr-FR" sz="1000" b="0" dirty="0"/>
          </a:p>
          <a:p>
            <a:pPr>
              <a:buFont typeface="Arial" pitchFamily="34" charset="0"/>
              <a:buChar char="•"/>
            </a:pPr>
            <a:r>
              <a:rPr lang="fr-FR" sz="2400" b="0" dirty="0" smtClean="0"/>
              <a:t>Des expérimentations sont en cours mais les résultats ne permettent pas encore de conclure sur l’efficacité de l’action conduite sur le niveau de pression.</a:t>
            </a:r>
            <a:endParaRPr lang="fr-FR" sz="2400" b="0" dirty="0"/>
          </a:p>
          <a:p>
            <a:pPr marL="0" indent="0">
              <a:buNone/>
            </a:pPr>
            <a:endParaRPr lang="fr-FR" sz="2400" dirty="0" smtClean="0"/>
          </a:p>
          <a:p>
            <a:endParaRPr lang="fr-FR" sz="2400" dirty="0" smtClean="0"/>
          </a:p>
          <a:p>
            <a:endParaRPr lang="fr-FR" sz="2400" dirty="0"/>
          </a:p>
        </p:txBody>
      </p:sp>
    </p:spTree>
    <p:extLst>
      <p:ext uri="{BB962C8B-B14F-4D97-AF65-F5344CB8AC3E}">
        <p14:creationId xmlns:p14="http://schemas.microsoft.com/office/powerpoint/2010/main" val="106994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102991"/>
            <a:ext cx="7772400" cy="965969"/>
          </a:xfrm>
        </p:spPr>
        <p:txBody>
          <a:bodyPr/>
          <a:lstStyle/>
          <a:p>
            <a:r>
              <a:rPr lang="fr-FR" dirty="0" smtClean="0"/>
              <a:t>SDAGE et PDM 2022-2027</a:t>
            </a:r>
            <a:endParaRPr lang="fr-FR" sz="3200" b="1" dirty="0"/>
          </a:p>
        </p:txBody>
      </p:sp>
      <p:sp>
        <p:nvSpPr>
          <p:cNvPr id="3" name="Sous-titre 2"/>
          <p:cNvSpPr>
            <a:spLocks noGrp="1"/>
          </p:cNvSpPr>
          <p:nvPr>
            <p:ph type="subTitle" idx="1"/>
          </p:nvPr>
        </p:nvSpPr>
        <p:spPr>
          <a:xfrm>
            <a:off x="381256" y="3140968"/>
            <a:ext cx="8352928" cy="1224136"/>
          </a:xfrm>
        </p:spPr>
        <p:txBody>
          <a:bodyPr>
            <a:normAutofit/>
          </a:bodyPr>
          <a:lstStyle/>
          <a:p>
            <a:r>
              <a:rPr lang="fr-FR" b="1" dirty="0">
                <a:solidFill>
                  <a:schemeClr val="tx1"/>
                </a:solidFill>
              </a:rPr>
              <a:t>Orientations pour l’identification </a:t>
            </a:r>
            <a:r>
              <a:rPr lang="fr-FR" b="1" dirty="0" smtClean="0">
                <a:solidFill>
                  <a:schemeClr val="tx1"/>
                </a:solidFill>
              </a:rPr>
              <a:t>des mesures et des objectifs environnementaux</a:t>
            </a:r>
            <a:endParaRPr lang="fr-FR" b="1" dirty="0">
              <a:solidFill>
                <a:schemeClr val="tx1"/>
              </a:solidFill>
            </a:endParaRPr>
          </a:p>
        </p:txBody>
      </p:sp>
      <p:pic>
        <p:nvPicPr>
          <p:cNvPr id="14" name="Picture 2" descr="U:\DPP\Secretariat\(Commun)\logo\r44_LogoCB_RhoneMediterranee-SansFo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102" y="188640"/>
            <a:ext cx="3220770" cy="1274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79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251520" y="216064"/>
            <a:ext cx="7520940" cy="692656"/>
          </a:xfrm>
        </p:spPr>
        <p:txBody>
          <a:bodyPr/>
          <a:lstStyle/>
          <a:p>
            <a:r>
              <a:rPr lang="fr-FR" dirty="0" smtClean="0"/>
              <a:t>LES </a:t>
            </a:r>
            <a:r>
              <a:rPr lang="fr-FR" dirty="0"/>
              <a:t>PRINCIPES D’ACTUALISATION</a:t>
            </a:r>
          </a:p>
        </p:txBody>
      </p:sp>
      <p:sp>
        <p:nvSpPr>
          <p:cNvPr id="3" name="Espace réservé du contenu 2"/>
          <p:cNvSpPr>
            <a:spLocks noGrp="1"/>
          </p:cNvSpPr>
          <p:nvPr>
            <p:ph idx="1"/>
          </p:nvPr>
        </p:nvSpPr>
        <p:spPr>
          <a:xfrm>
            <a:off x="323528" y="980728"/>
            <a:ext cx="8568952" cy="5688632"/>
          </a:xfrm>
        </p:spPr>
        <p:txBody>
          <a:bodyPr>
            <a:normAutofit fontScale="70000" lnSpcReduction="20000"/>
          </a:bodyPr>
          <a:lstStyle/>
          <a:p>
            <a:pPr marL="0" indent="0"/>
            <a:r>
              <a:rPr lang="fr-FR" sz="3400" dirty="0"/>
              <a:t>Objectifs </a:t>
            </a:r>
            <a:r>
              <a:rPr lang="fr-FR" sz="3400" dirty="0" smtClean="0"/>
              <a:t>environnementaux</a:t>
            </a:r>
          </a:p>
          <a:p>
            <a:pPr marL="703263">
              <a:spcBef>
                <a:spcPts val="1200"/>
              </a:spcBef>
              <a:buFont typeface="Arial" panose="020B0604020202020204" pitchFamily="34" charset="0"/>
              <a:buChar char="•"/>
            </a:pPr>
            <a:r>
              <a:rPr lang="fr-FR" sz="2400" dirty="0" smtClean="0"/>
              <a:t>Des </a:t>
            </a:r>
            <a:r>
              <a:rPr lang="fr-FR" sz="2400" dirty="0"/>
              <a:t>objectifs à déterminer sur la base du projet de programme de mesures :</a:t>
            </a:r>
          </a:p>
          <a:p>
            <a:pPr marL="991299" lvl="3" indent="-342900">
              <a:spcBef>
                <a:spcPts val="1200"/>
              </a:spcBef>
              <a:buFont typeface="Arial" panose="020B0604020202020204" pitchFamily="34" charset="0"/>
              <a:buChar char="•"/>
              <a:tabLst>
                <a:tab pos="447675" algn="l"/>
              </a:tabLst>
            </a:pPr>
            <a:r>
              <a:rPr lang="fr-FR" sz="2400" dirty="0">
                <a:solidFill>
                  <a:schemeClr val="accent3">
                    <a:lumMod val="50000"/>
                  </a:schemeClr>
                </a:solidFill>
              </a:rPr>
              <a:t>Analyse </a:t>
            </a:r>
            <a:r>
              <a:rPr lang="fr-FR" sz="2400" dirty="0" smtClean="0">
                <a:solidFill>
                  <a:schemeClr val="accent3">
                    <a:lumMod val="50000"/>
                  </a:schemeClr>
                </a:solidFill>
              </a:rPr>
              <a:t>locale de </a:t>
            </a:r>
            <a:r>
              <a:rPr lang="fr-FR" sz="2400" dirty="0">
                <a:solidFill>
                  <a:schemeClr val="accent3">
                    <a:lumMod val="50000"/>
                  </a:schemeClr>
                </a:solidFill>
              </a:rPr>
              <a:t>la faisabilité technique et prise en compte des conditions naturelles pour estimer l’échéance d’atteinte du bon état </a:t>
            </a:r>
            <a:endParaRPr lang="fr-FR" sz="2400" dirty="0" smtClean="0">
              <a:solidFill>
                <a:schemeClr val="accent3">
                  <a:lumMod val="50000"/>
                </a:schemeClr>
              </a:solidFill>
            </a:endParaRPr>
          </a:p>
          <a:p>
            <a:pPr marL="991299" lvl="3" indent="-342900">
              <a:spcBef>
                <a:spcPts val="1200"/>
              </a:spcBef>
              <a:buFont typeface="Arial" panose="020B0604020202020204" pitchFamily="34" charset="0"/>
              <a:buChar char="•"/>
              <a:tabLst>
                <a:tab pos="447675" algn="l"/>
              </a:tabLst>
            </a:pPr>
            <a:r>
              <a:rPr lang="fr-FR" sz="2400" dirty="0" smtClean="0">
                <a:solidFill>
                  <a:schemeClr val="accent3">
                    <a:lumMod val="50000"/>
                  </a:schemeClr>
                </a:solidFill>
              </a:rPr>
              <a:t>Puis </a:t>
            </a:r>
            <a:r>
              <a:rPr lang="fr-FR" sz="2400" dirty="0">
                <a:solidFill>
                  <a:schemeClr val="accent3">
                    <a:lumMod val="50000"/>
                  </a:schemeClr>
                </a:solidFill>
              </a:rPr>
              <a:t>analyse et arbitrages au niveau du bassin : cohérence inter-régionale, enjeux de priorisation de bassin (principe de réalisme, évaluation des coûts, couts disproportionnés</a:t>
            </a:r>
            <a:endParaRPr lang="fr-FR" sz="2400" dirty="0"/>
          </a:p>
          <a:p>
            <a:pPr marL="703263">
              <a:spcBef>
                <a:spcPts val="2400"/>
              </a:spcBef>
              <a:buFont typeface="Arial" panose="020B0604020202020204" pitchFamily="34" charset="0"/>
              <a:buChar char="•"/>
              <a:tabLst>
                <a:tab pos="447675" algn="l"/>
              </a:tabLst>
            </a:pPr>
            <a:r>
              <a:rPr lang="fr-FR" sz="2400" dirty="0" smtClean="0"/>
              <a:t>Des objectifs moins stricts à </a:t>
            </a:r>
            <a:r>
              <a:rPr lang="fr-FR" sz="2400" dirty="0"/>
              <a:t>argumenter </a:t>
            </a:r>
            <a:r>
              <a:rPr lang="fr-FR" sz="2400" dirty="0" smtClean="0"/>
              <a:t>solidement </a:t>
            </a:r>
            <a:r>
              <a:rPr lang="fr-FR" sz="2400" b="0" dirty="0" smtClean="0"/>
              <a:t>(conditions </a:t>
            </a:r>
            <a:r>
              <a:rPr lang="fr-FR" sz="2400" b="0" dirty="0"/>
              <a:t>naturelles, faisabilité technique, cout disproportionné</a:t>
            </a:r>
            <a:r>
              <a:rPr lang="fr-FR" sz="2400" b="0" dirty="0" smtClean="0"/>
              <a:t>)</a:t>
            </a:r>
            <a:r>
              <a:rPr lang="fr-FR" sz="2400" b="0" dirty="0"/>
              <a:t> pour être recevables </a:t>
            </a:r>
            <a:r>
              <a:rPr lang="fr-FR" sz="2400" b="0" dirty="0" smtClean="0"/>
              <a:t>mais :</a:t>
            </a:r>
          </a:p>
          <a:p>
            <a:pPr marL="991299" lvl="3" indent="-342900">
              <a:spcBef>
                <a:spcPts val="1200"/>
              </a:spcBef>
              <a:buFont typeface="Arial" panose="020B0604020202020204" pitchFamily="34" charset="0"/>
              <a:buChar char="•"/>
              <a:tabLst>
                <a:tab pos="447675" algn="l"/>
              </a:tabLst>
            </a:pPr>
            <a:r>
              <a:rPr lang="fr-FR" sz="2400" dirty="0">
                <a:solidFill>
                  <a:schemeClr val="accent3">
                    <a:lumMod val="50000"/>
                  </a:schemeClr>
                </a:solidFill>
              </a:rPr>
              <a:t>avec une </a:t>
            </a:r>
            <a:r>
              <a:rPr lang="fr-FR" sz="2400" b="1" dirty="0">
                <a:solidFill>
                  <a:schemeClr val="accent3">
                    <a:lumMod val="50000"/>
                  </a:schemeClr>
                </a:solidFill>
              </a:rPr>
              <a:t>approche typologique </a:t>
            </a:r>
            <a:r>
              <a:rPr lang="fr-FR" sz="2400" dirty="0">
                <a:solidFill>
                  <a:schemeClr val="accent3">
                    <a:lumMod val="50000"/>
                  </a:schemeClr>
                </a:solidFill>
              </a:rPr>
              <a:t>compte tenu du nombre de masses d’eau qui seront </a:t>
            </a:r>
            <a:r>
              <a:rPr lang="fr-FR" sz="2400" dirty="0" smtClean="0">
                <a:solidFill>
                  <a:schemeClr val="accent3">
                    <a:lumMod val="50000"/>
                  </a:schemeClr>
                </a:solidFill>
              </a:rPr>
              <a:t>concernées </a:t>
            </a:r>
          </a:p>
          <a:p>
            <a:pPr marL="991299" lvl="3" indent="-342900">
              <a:spcBef>
                <a:spcPts val="1200"/>
              </a:spcBef>
              <a:buFont typeface="Arial" panose="020B0604020202020204" pitchFamily="34" charset="0"/>
              <a:buChar char="•"/>
              <a:tabLst>
                <a:tab pos="447675" algn="l"/>
              </a:tabLst>
            </a:pPr>
            <a:r>
              <a:rPr lang="fr-FR" sz="2400" dirty="0" smtClean="0">
                <a:solidFill>
                  <a:schemeClr val="accent3">
                    <a:lumMod val="50000"/>
                  </a:schemeClr>
                </a:solidFill>
              </a:rPr>
              <a:t>et </a:t>
            </a:r>
            <a:r>
              <a:rPr lang="fr-FR" sz="2400" dirty="0">
                <a:solidFill>
                  <a:schemeClr val="accent3">
                    <a:lumMod val="50000"/>
                  </a:schemeClr>
                </a:solidFill>
              </a:rPr>
              <a:t>en </a:t>
            </a:r>
            <a:r>
              <a:rPr lang="fr-FR" sz="2400" dirty="0" smtClean="0">
                <a:solidFill>
                  <a:schemeClr val="accent3">
                    <a:lumMod val="50000"/>
                  </a:schemeClr>
                </a:solidFill>
              </a:rPr>
              <a:t>distinguant </a:t>
            </a:r>
            <a:r>
              <a:rPr lang="fr-FR" sz="2400" dirty="0">
                <a:solidFill>
                  <a:schemeClr val="accent3">
                    <a:lumMod val="50000"/>
                  </a:schemeClr>
                </a:solidFill>
              </a:rPr>
              <a:t>les reports d’échéance au-delà de 2027 des « vrais » objectifs moins stricts pour préparer les cycles suivants</a:t>
            </a:r>
          </a:p>
          <a:p>
            <a:pPr marL="703263">
              <a:spcBef>
                <a:spcPts val="2400"/>
              </a:spcBef>
              <a:buFont typeface="Arial" panose="020B0604020202020204" pitchFamily="34" charset="0"/>
              <a:buChar char="•"/>
            </a:pPr>
            <a:r>
              <a:rPr lang="fr-FR" sz="2400" b="0" dirty="0" smtClean="0"/>
              <a:t>Une </a:t>
            </a:r>
            <a:r>
              <a:rPr lang="fr-FR" sz="2400" dirty="0"/>
              <a:t>méthode nationale </a:t>
            </a:r>
            <a:r>
              <a:rPr lang="fr-FR" sz="2400" b="0" dirty="0"/>
              <a:t>à respecter </a:t>
            </a:r>
            <a:r>
              <a:rPr lang="fr-FR" sz="2400" b="0" dirty="0" smtClean="0"/>
              <a:t>et des arbitrages à prévoir</a:t>
            </a:r>
          </a:p>
          <a:p>
            <a:pPr marL="360363" indent="0">
              <a:spcBef>
                <a:spcPts val="2400"/>
              </a:spcBef>
            </a:pPr>
            <a:r>
              <a:rPr lang="fr-FR" sz="2400" dirty="0" smtClean="0"/>
              <a:t>	Etre ambitieux mais réalistes </a:t>
            </a:r>
            <a:r>
              <a:rPr lang="fr-FR" sz="2400" b="0" dirty="0" smtClean="0"/>
              <a:t>: 					risque de contentieux européen sur l’insuffisance de mise en œuvre du PDM 	plus que	sur la non-atteinte des objectifs environnementaux</a:t>
            </a:r>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18</a:t>
            </a:fld>
            <a:endParaRPr lang="fr-FR"/>
          </a:p>
        </p:txBody>
      </p:sp>
      <p:sp>
        <p:nvSpPr>
          <p:cNvPr id="6" name="Flèche droite 5"/>
          <p:cNvSpPr/>
          <p:nvPr/>
        </p:nvSpPr>
        <p:spPr>
          <a:xfrm>
            <a:off x="677061" y="5868156"/>
            <a:ext cx="432048" cy="21602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287920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395536" y="184290"/>
            <a:ext cx="7128792" cy="545820"/>
          </a:xfrm>
        </p:spPr>
        <p:txBody>
          <a:bodyPr/>
          <a:lstStyle/>
          <a:p>
            <a:r>
              <a:rPr lang="fr-FR" dirty="0" smtClean="0"/>
              <a:t>Calendrier </a:t>
            </a:r>
            <a:r>
              <a:rPr lang="fr-FR" dirty="0" smtClean="0"/>
              <a:t>DE TRAVAIL</a:t>
            </a:r>
            <a:endParaRPr lang="fr-FR" dirty="0"/>
          </a:p>
        </p:txBody>
      </p:sp>
      <p:sp>
        <p:nvSpPr>
          <p:cNvPr id="3" name="Espace réservé du contenu 2"/>
          <p:cNvSpPr>
            <a:spLocks noGrp="1"/>
          </p:cNvSpPr>
          <p:nvPr>
            <p:ph idx="1"/>
          </p:nvPr>
        </p:nvSpPr>
        <p:spPr>
          <a:xfrm>
            <a:off x="683568" y="1340768"/>
            <a:ext cx="7920880" cy="4536504"/>
          </a:xfrm>
        </p:spPr>
        <p:txBody>
          <a:bodyPr>
            <a:normAutofit lnSpcReduction="10000"/>
          </a:bodyPr>
          <a:lstStyle/>
          <a:p>
            <a:pPr marL="0" indent="0">
              <a:spcBef>
                <a:spcPts val="1200"/>
              </a:spcBef>
            </a:pPr>
            <a:r>
              <a:rPr lang="fr-FR" sz="2400" dirty="0" smtClean="0"/>
              <a:t>Février - Mars 2019 </a:t>
            </a:r>
            <a:r>
              <a:rPr lang="fr-FR" sz="2400" b="0" dirty="0" smtClean="0"/>
              <a:t>: préparation des réunions locales 	par DREAL et délégations (propositions de 	mesures et d’échéance de l’objectif) </a:t>
            </a:r>
          </a:p>
          <a:p>
            <a:pPr marL="0" indent="0">
              <a:spcBef>
                <a:spcPts val="2400"/>
              </a:spcBef>
            </a:pPr>
            <a:r>
              <a:rPr lang="fr-FR" sz="2400" dirty="0"/>
              <a:t>Avril - Octobre </a:t>
            </a:r>
            <a:r>
              <a:rPr lang="fr-FR" sz="2400" dirty="0" smtClean="0"/>
              <a:t>2019 </a:t>
            </a:r>
            <a:r>
              <a:rPr lang="fr-FR" sz="2400" b="0" dirty="0" smtClean="0"/>
              <a:t>: réunions </a:t>
            </a:r>
            <a:r>
              <a:rPr lang="fr-FR" sz="2400" b="0" dirty="0"/>
              <a:t>avec les </a:t>
            </a:r>
            <a:r>
              <a:rPr lang="fr-FR" sz="2400" b="0" dirty="0" smtClean="0"/>
              <a:t>acteurs par 	bassin versant et pour eaux souterraines  	animées par AE et DREAL</a:t>
            </a:r>
          </a:p>
          <a:p>
            <a:pPr marL="0" indent="0">
              <a:spcBef>
                <a:spcPts val="2400"/>
              </a:spcBef>
            </a:pPr>
            <a:r>
              <a:rPr lang="fr-FR" sz="2400" dirty="0" smtClean="0"/>
              <a:t>Novembre 2019 - Juin 2020 </a:t>
            </a:r>
            <a:r>
              <a:rPr lang="fr-FR" sz="2400" b="0" dirty="0" smtClean="0"/>
              <a:t>: élaboration des projets de 	programmes de mesures et de SDAGE par les 	services de bassin, </a:t>
            </a:r>
            <a:r>
              <a:rPr lang="fr-FR" sz="2400" b="0" dirty="0"/>
              <a:t>avec les instances</a:t>
            </a:r>
          </a:p>
          <a:p>
            <a:pPr marL="0" indent="0">
              <a:spcBef>
                <a:spcPts val="2400"/>
              </a:spcBef>
            </a:pPr>
            <a:r>
              <a:rPr lang="fr-FR" sz="2400" dirty="0" smtClean="0"/>
              <a:t>Novembre 2020 : </a:t>
            </a:r>
            <a:r>
              <a:rPr lang="fr-FR" sz="2400" b="0" dirty="0" smtClean="0"/>
              <a:t>consultation officielle</a:t>
            </a:r>
            <a:endParaRPr lang="fr-FR" b="0" dirty="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19</a:t>
            </a:fld>
            <a:endParaRPr lang="fr-FR"/>
          </a:p>
        </p:txBody>
      </p:sp>
    </p:spTree>
    <p:extLst>
      <p:ext uri="{BB962C8B-B14F-4D97-AF65-F5344CB8AC3E}">
        <p14:creationId xmlns:p14="http://schemas.microsoft.com/office/powerpoint/2010/main" val="369987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2" y="181068"/>
            <a:ext cx="8640958" cy="6272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338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251520" y="216064"/>
            <a:ext cx="7520940" cy="548640"/>
          </a:xfrm>
        </p:spPr>
        <p:txBody>
          <a:bodyPr/>
          <a:lstStyle/>
          <a:p>
            <a:r>
              <a:rPr lang="fr-FR" dirty="0" smtClean="0"/>
              <a:t>Principes généraux : CIBLAGE</a:t>
            </a:r>
            <a:endParaRPr lang="fr-FR" dirty="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20</a:t>
            </a:fld>
            <a:endParaRPr lang="fr-FR"/>
          </a:p>
        </p:txBody>
      </p:sp>
      <p:sp>
        <p:nvSpPr>
          <p:cNvPr id="6" name="ZoneTexte 5"/>
          <p:cNvSpPr txBox="1"/>
          <p:nvPr/>
        </p:nvSpPr>
        <p:spPr>
          <a:xfrm>
            <a:off x="395536" y="887135"/>
            <a:ext cx="8352928" cy="5016758"/>
          </a:xfrm>
          <a:prstGeom prst="rect">
            <a:avLst/>
          </a:prstGeom>
          <a:noFill/>
        </p:spPr>
        <p:txBody>
          <a:bodyPr wrap="square" rtlCol="0">
            <a:spAutoFit/>
          </a:bodyPr>
          <a:lstStyle/>
          <a:p>
            <a:pPr marL="342900" indent="-342900">
              <a:spcBef>
                <a:spcPts val="600"/>
              </a:spcBef>
              <a:buAutoNum type="arabicPeriod"/>
              <a:tabLst>
                <a:tab pos="628650" algn="l"/>
              </a:tabLst>
            </a:pPr>
            <a:r>
              <a:rPr lang="fr-FR" b="1" dirty="0" smtClean="0">
                <a:solidFill>
                  <a:schemeClr val="accent3">
                    <a:lumMod val="50000"/>
                  </a:schemeClr>
                </a:solidFill>
                <a:latin typeface="Arial" pitchFamily="34" charset="0"/>
                <a:cs typeface="Arial" pitchFamily="34" charset="0"/>
              </a:rPr>
              <a:t>Ciblage (niveau régional)</a:t>
            </a:r>
            <a:r>
              <a:rPr lang="fr-FR" dirty="0" smtClean="0">
                <a:solidFill>
                  <a:schemeClr val="accent3">
                    <a:lumMod val="50000"/>
                  </a:schemeClr>
                </a:solidFill>
                <a:latin typeface="Arial" pitchFamily="34" charset="0"/>
                <a:cs typeface="Arial" pitchFamily="34" charset="0"/>
              </a:rPr>
              <a:t>:</a:t>
            </a:r>
            <a:r>
              <a:rPr lang="fr-FR" dirty="0">
                <a:solidFill>
                  <a:schemeClr val="accent3">
                    <a:lumMod val="50000"/>
                  </a:schemeClr>
                </a:solidFill>
                <a:latin typeface="Arial" pitchFamily="34" charset="0"/>
                <a:cs typeface="Arial" pitchFamily="34" charset="0"/>
              </a:rPr>
              <a:t> </a:t>
            </a:r>
            <a:r>
              <a:rPr lang="fr-FR" b="1" u="sng" dirty="0" smtClean="0">
                <a:solidFill>
                  <a:schemeClr val="accent3">
                    <a:lumMod val="50000"/>
                  </a:schemeClr>
                </a:solidFill>
                <a:latin typeface="Arial" pitchFamily="34" charset="0"/>
                <a:cs typeface="Arial" pitchFamily="34" charset="0"/>
              </a:rPr>
              <a:t>Ce qui est nécessaire </a:t>
            </a:r>
            <a:r>
              <a:rPr lang="fr-FR" b="1" u="sng" dirty="0">
                <a:solidFill>
                  <a:schemeClr val="accent3">
                    <a:lumMod val="50000"/>
                  </a:schemeClr>
                </a:solidFill>
                <a:latin typeface="Arial" pitchFamily="34" charset="0"/>
                <a:cs typeface="Arial" pitchFamily="34" charset="0"/>
              </a:rPr>
              <a:t>et suffisant pour atteindre le bon état</a:t>
            </a:r>
          </a:p>
          <a:p>
            <a:pPr marL="542925" lvl="1" indent="-285750">
              <a:spcBef>
                <a:spcPts val="600"/>
              </a:spcBef>
              <a:buFont typeface="Wingdings"/>
              <a:buChar char="à"/>
              <a:tabLst>
                <a:tab pos="628650" algn="l"/>
              </a:tabLst>
            </a:pPr>
            <a:r>
              <a:rPr lang="fr-FR" dirty="0">
                <a:solidFill>
                  <a:schemeClr val="accent3">
                    <a:lumMod val="50000"/>
                  </a:schemeClr>
                </a:solidFill>
                <a:latin typeface="Arial" pitchFamily="34" charset="0"/>
                <a:cs typeface="Arial" pitchFamily="34" charset="0"/>
              </a:rPr>
              <a:t>ne pas raisonner exclusivement masse d’eau par masse d’eau (analyse par groupe de masses d’eau si pertinent)</a:t>
            </a:r>
          </a:p>
          <a:p>
            <a:pPr marL="542925" lvl="1" indent="-285750">
              <a:spcBef>
                <a:spcPts val="600"/>
              </a:spcBef>
              <a:buFont typeface="Wingdings"/>
              <a:buChar char="à"/>
              <a:tabLst>
                <a:tab pos="628650" algn="l"/>
              </a:tabLst>
            </a:pPr>
            <a:r>
              <a:rPr lang="fr-FR" dirty="0">
                <a:solidFill>
                  <a:schemeClr val="accent3">
                    <a:lumMod val="50000"/>
                  </a:schemeClr>
                </a:solidFill>
                <a:latin typeface="Arial" pitchFamily="34" charset="0"/>
                <a:cs typeface="Arial" pitchFamily="34" charset="0"/>
              </a:rPr>
              <a:t>déterminer si une mesure sur une masse d’eau peut avoir un effet bénéfique suffisant pour d’autres masses en relation fonctionnelle (morphologie, continuité, pollutions…)</a:t>
            </a:r>
          </a:p>
          <a:p>
            <a:pPr marL="542925" lvl="1" indent="-285750">
              <a:spcBef>
                <a:spcPts val="600"/>
              </a:spcBef>
              <a:buFont typeface="Wingdings"/>
              <a:buChar char="à"/>
              <a:tabLst>
                <a:tab pos="628650" algn="l"/>
              </a:tabLst>
            </a:pPr>
            <a:r>
              <a:rPr lang="fr-FR" dirty="0" smtClean="0">
                <a:solidFill>
                  <a:schemeClr val="accent3">
                    <a:lumMod val="50000"/>
                  </a:schemeClr>
                </a:solidFill>
                <a:latin typeface="Arial" pitchFamily="34" charset="0"/>
                <a:cs typeface="Arial" pitchFamily="34" charset="0"/>
              </a:rPr>
              <a:t>le </a:t>
            </a:r>
            <a:r>
              <a:rPr lang="fr-FR" dirty="0">
                <a:solidFill>
                  <a:schemeClr val="accent3">
                    <a:lumMod val="50000"/>
                  </a:schemeClr>
                </a:solidFill>
                <a:latin typeface="Arial" pitchFamily="34" charset="0"/>
                <a:cs typeface="Arial" pitchFamily="34" charset="0"/>
              </a:rPr>
              <a:t>plus efficace techniquement, sans chercher à agir systématiquement partout ni systématiquement sur toutes les pressions à l’origine d’un RNABE </a:t>
            </a:r>
            <a:endParaRPr lang="fr-FR" dirty="0" smtClean="0">
              <a:solidFill>
                <a:schemeClr val="accent3">
                  <a:lumMod val="50000"/>
                </a:schemeClr>
              </a:solidFill>
              <a:latin typeface="Arial" pitchFamily="34" charset="0"/>
              <a:cs typeface="Arial" pitchFamily="34" charset="0"/>
            </a:endParaRPr>
          </a:p>
          <a:p>
            <a:pPr marL="257175" lvl="1">
              <a:spcBef>
                <a:spcPts val="600"/>
              </a:spcBef>
              <a:tabLst>
                <a:tab pos="628650" algn="l"/>
              </a:tabLst>
            </a:pPr>
            <a:endParaRPr lang="fr-FR" sz="1000" dirty="0">
              <a:solidFill>
                <a:schemeClr val="accent3">
                  <a:lumMod val="50000"/>
                </a:schemeClr>
              </a:solidFill>
              <a:latin typeface="Arial" pitchFamily="34" charset="0"/>
              <a:cs typeface="Arial" pitchFamily="34" charset="0"/>
            </a:endParaRPr>
          </a:p>
          <a:p>
            <a:pPr marL="257175" lvl="1">
              <a:spcBef>
                <a:spcPts val="1200"/>
              </a:spcBef>
              <a:tabLst>
                <a:tab pos="628650" algn="l"/>
              </a:tabLst>
            </a:pPr>
            <a:r>
              <a:rPr lang="fr-FR" b="1" dirty="0" smtClean="0">
                <a:solidFill>
                  <a:schemeClr val="accent3">
                    <a:lumMod val="50000"/>
                  </a:schemeClr>
                </a:solidFill>
                <a:latin typeface="Arial" pitchFamily="34" charset="0"/>
                <a:cs typeface="Arial" pitchFamily="34" charset="0"/>
              </a:rPr>
              <a:t>	Des </a:t>
            </a:r>
            <a:r>
              <a:rPr lang="fr-FR" b="1" dirty="0">
                <a:solidFill>
                  <a:schemeClr val="accent3">
                    <a:lumMod val="50000"/>
                  </a:schemeClr>
                </a:solidFill>
                <a:latin typeface="Arial" pitchFamily="34" charset="0"/>
                <a:cs typeface="Arial" pitchFamily="34" charset="0"/>
              </a:rPr>
              <a:t>consignes renforcées pour harmoniser le travail </a:t>
            </a:r>
            <a:r>
              <a:rPr lang="fr-FR" b="1" dirty="0" smtClean="0">
                <a:solidFill>
                  <a:schemeClr val="accent3">
                    <a:lumMod val="50000"/>
                  </a:schemeClr>
                </a:solidFill>
                <a:latin typeface="Arial" pitchFamily="34" charset="0"/>
                <a:cs typeface="Arial" pitchFamily="34" charset="0"/>
              </a:rPr>
              <a:t>en </a:t>
            </a:r>
            <a:r>
              <a:rPr lang="fr-FR" b="1" dirty="0">
                <a:solidFill>
                  <a:schemeClr val="accent3">
                    <a:lumMod val="50000"/>
                  </a:schemeClr>
                </a:solidFill>
                <a:latin typeface="Arial" pitchFamily="34" charset="0"/>
                <a:cs typeface="Arial" pitchFamily="34" charset="0"/>
              </a:rPr>
              <a:t>région :</a:t>
            </a:r>
          </a:p>
          <a:p>
            <a:pPr marL="1000125" lvl="2" indent="-285750">
              <a:spcBef>
                <a:spcPts val="600"/>
              </a:spcBef>
              <a:buFont typeface="Wingdings" pitchFamily="2" charset="2"/>
              <a:buChar char="Ø"/>
              <a:tabLst>
                <a:tab pos="628650" algn="l"/>
              </a:tabLst>
            </a:pPr>
            <a:r>
              <a:rPr lang="fr-FR" b="1" dirty="0">
                <a:solidFill>
                  <a:schemeClr val="accent3">
                    <a:lumMod val="50000"/>
                  </a:schemeClr>
                </a:solidFill>
                <a:latin typeface="Arial" pitchFamily="34" charset="0"/>
                <a:cs typeface="Arial" pitchFamily="34" charset="0"/>
                <a:sym typeface="Wingdings"/>
              </a:rPr>
              <a:t>Plus d’attribution systématique d’une mesure par couple masse d’eau/pression</a:t>
            </a:r>
          </a:p>
          <a:p>
            <a:pPr marL="1000125" lvl="2" indent="-285750">
              <a:spcBef>
                <a:spcPts val="600"/>
              </a:spcBef>
              <a:buFont typeface="Wingdings" pitchFamily="2" charset="2"/>
              <a:buChar char="Ø"/>
              <a:tabLst>
                <a:tab pos="628650" algn="l"/>
              </a:tabLst>
            </a:pPr>
            <a:r>
              <a:rPr lang="fr-FR" b="1" dirty="0">
                <a:solidFill>
                  <a:schemeClr val="accent3">
                    <a:lumMod val="50000"/>
                  </a:schemeClr>
                </a:solidFill>
                <a:latin typeface="Arial" pitchFamily="34" charset="0"/>
                <a:cs typeface="Arial" pitchFamily="34" charset="0"/>
                <a:sym typeface="Wingdings"/>
              </a:rPr>
              <a:t>Des arguments plus précis à apporter sur les effets des </a:t>
            </a:r>
            <a:r>
              <a:rPr lang="fr-FR" b="1" dirty="0" smtClean="0">
                <a:solidFill>
                  <a:schemeClr val="accent3">
                    <a:lumMod val="50000"/>
                  </a:schemeClr>
                </a:solidFill>
                <a:latin typeface="Arial" pitchFamily="34" charset="0"/>
                <a:cs typeface="Arial" pitchFamily="34" charset="0"/>
                <a:sym typeface="Wingdings"/>
              </a:rPr>
              <a:t>mesures, obtenus </a:t>
            </a:r>
            <a:r>
              <a:rPr lang="fr-FR" b="1" dirty="0">
                <a:solidFill>
                  <a:schemeClr val="accent3">
                    <a:lumMod val="50000"/>
                  </a:schemeClr>
                </a:solidFill>
                <a:latin typeface="Arial" pitchFamily="34" charset="0"/>
                <a:cs typeface="Arial" pitchFamily="34" charset="0"/>
                <a:sym typeface="Wingdings"/>
              </a:rPr>
              <a:t>ou escomptés </a:t>
            </a:r>
            <a:endParaRPr lang="fr-FR" dirty="0">
              <a:solidFill>
                <a:schemeClr val="accent3">
                  <a:lumMod val="50000"/>
                </a:schemeClr>
              </a:solidFill>
              <a:latin typeface="Arial" pitchFamily="34" charset="0"/>
              <a:cs typeface="Arial" pitchFamily="34" charset="0"/>
            </a:endParaRPr>
          </a:p>
        </p:txBody>
      </p:sp>
      <p:sp>
        <p:nvSpPr>
          <p:cNvPr id="7" name="Flèche droite 6"/>
          <p:cNvSpPr/>
          <p:nvPr/>
        </p:nvSpPr>
        <p:spPr>
          <a:xfrm>
            <a:off x="539552" y="4293096"/>
            <a:ext cx="432048" cy="21602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1271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251520" y="216064"/>
            <a:ext cx="7520940" cy="548640"/>
          </a:xfrm>
        </p:spPr>
        <p:txBody>
          <a:bodyPr/>
          <a:lstStyle/>
          <a:p>
            <a:r>
              <a:rPr lang="fr-FR" dirty="0"/>
              <a:t>Principes généraux : </a:t>
            </a:r>
            <a:r>
              <a:rPr lang="fr-FR" dirty="0" smtClean="0"/>
              <a:t>priorisation</a:t>
            </a:r>
            <a:endParaRPr lang="fr-FR" dirty="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21</a:t>
            </a:fld>
            <a:endParaRPr lang="fr-FR"/>
          </a:p>
        </p:txBody>
      </p:sp>
      <p:sp>
        <p:nvSpPr>
          <p:cNvPr id="6" name="ZoneTexte 5"/>
          <p:cNvSpPr txBox="1"/>
          <p:nvPr/>
        </p:nvSpPr>
        <p:spPr>
          <a:xfrm>
            <a:off x="467544" y="980728"/>
            <a:ext cx="8352928" cy="4678204"/>
          </a:xfrm>
          <a:prstGeom prst="rect">
            <a:avLst/>
          </a:prstGeom>
          <a:noFill/>
        </p:spPr>
        <p:txBody>
          <a:bodyPr wrap="square" rtlCol="0">
            <a:spAutoFit/>
          </a:bodyPr>
          <a:lstStyle/>
          <a:p>
            <a:pPr>
              <a:spcBef>
                <a:spcPts val="600"/>
              </a:spcBef>
              <a:tabLst>
                <a:tab pos="628650" algn="l"/>
              </a:tabLst>
            </a:pPr>
            <a:r>
              <a:rPr lang="fr-FR" b="1" dirty="0" smtClean="0">
                <a:solidFill>
                  <a:schemeClr val="accent3">
                    <a:lumMod val="50000"/>
                  </a:schemeClr>
                </a:solidFill>
                <a:latin typeface="Arial" pitchFamily="34" charset="0"/>
                <a:cs typeface="Arial" pitchFamily="34" charset="0"/>
              </a:rPr>
              <a:t>2. Priorisation </a:t>
            </a:r>
            <a:r>
              <a:rPr lang="fr-FR" b="1" dirty="0">
                <a:solidFill>
                  <a:schemeClr val="accent3">
                    <a:lumMod val="50000"/>
                  </a:schemeClr>
                </a:solidFill>
                <a:latin typeface="Arial" pitchFamily="34" charset="0"/>
                <a:cs typeface="Arial" pitchFamily="34" charset="0"/>
              </a:rPr>
              <a:t>(Niveau régional) </a:t>
            </a:r>
            <a:r>
              <a:rPr lang="fr-FR" b="1" dirty="0" smtClean="0">
                <a:solidFill>
                  <a:schemeClr val="accent3">
                    <a:lumMod val="50000"/>
                  </a:schemeClr>
                </a:solidFill>
                <a:latin typeface="Arial" pitchFamily="34" charset="0"/>
                <a:cs typeface="Arial" pitchFamily="34" charset="0"/>
              </a:rPr>
              <a:t>: </a:t>
            </a:r>
            <a:r>
              <a:rPr lang="fr-FR" b="1" u="sng" dirty="0" smtClean="0">
                <a:solidFill>
                  <a:schemeClr val="accent3">
                    <a:lumMod val="50000"/>
                  </a:schemeClr>
                </a:solidFill>
                <a:latin typeface="Arial" pitchFamily="34" charset="0"/>
                <a:cs typeface="Arial" pitchFamily="34" charset="0"/>
              </a:rPr>
              <a:t>Ce </a:t>
            </a:r>
            <a:r>
              <a:rPr lang="fr-FR" b="1" u="sng" dirty="0">
                <a:solidFill>
                  <a:schemeClr val="accent3">
                    <a:lumMod val="50000"/>
                  </a:schemeClr>
                </a:solidFill>
                <a:latin typeface="Arial" pitchFamily="34" charset="0"/>
                <a:cs typeface="Arial" pitchFamily="34" charset="0"/>
              </a:rPr>
              <a:t>qui peut être atteint en </a:t>
            </a:r>
            <a:r>
              <a:rPr lang="fr-FR" b="1" u="sng" dirty="0" smtClean="0">
                <a:solidFill>
                  <a:schemeClr val="accent3">
                    <a:lumMod val="50000"/>
                  </a:schemeClr>
                </a:solidFill>
                <a:latin typeface="Arial" pitchFamily="34" charset="0"/>
                <a:cs typeface="Arial" pitchFamily="34" charset="0"/>
              </a:rPr>
              <a:t>2027</a:t>
            </a:r>
            <a:r>
              <a:rPr lang="fr-FR" b="1" dirty="0" smtClean="0">
                <a:solidFill>
                  <a:schemeClr val="accent3">
                    <a:lumMod val="50000"/>
                  </a:schemeClr>
                </a:solidFill>
                <a:latin typeface="Arial" pitchFamily="34" charset="0"/>
                <a:cs typeface="Arial" pitchFamily="34" charset="0"/>
              </a:rPr>
              <a:t> </a:t>
            </a:r>
          </a:p>
          <a:p>
            <a:pPr>
              <a:spcBef>
                <a:spcPts val="600"/>
              </a:spcBef>
              <a:tabLst>
                <a:tab pos="628650" algn="l"/>
              </a:tabLst>
            </a:pPr>
            <a:r>
              <a:rPr lang="fr-FR" dirty="0" smtClean="0">
                <a:solidFill>
                  <a:schemeClr val="accent3">
                    <a:lumMod val="50000"/>
                  </a:schemeClr>
                </a:solidFill>
                <a:latin typeface="Arial" pitchFamily="34" charset="0"/>
                <a:cs typeface="Arial" pitchFamily="34" charset="0"/>
              </a:rPr>
              <a:t>Evaluer </a:t>
            </a:r>
            <a:r>
              <a:rPr lang="fr-FR" dirty="0">
                <a:solidFill>
                  <a:schemeClr val="accent3">
                    <a:lumMod val="50000"/>
                  </a:schemeClr>
                </a:solidFill>
                <a:latin typeface="Arial" pitchFamily="34" charset="0"/>
                <a:cs typeface="Arial" pitchFamily="34" charset="0"/>
              </a:rPr>
              <a:t>la faisabilité </a:t>
            </a:r>
            <a:r>
              <a:rPr lang="fr-FR" dirty="0" smtClean="0">
                <a:solidFill>
                  <a:schemeClr val="accent3">
                    <a:lumMod val="50000"/>
                  </a:schemeClr>
                </a:solidFill>
                <a:latin typeface="Arial" pitchFamily="34" charset="0"/>
                <a:cs typeface="Arial" pitchFamily="34" charset="0"/>
              </a:rPr>
              <a:t>technique de </a:t>
            </a:r>
            <a:r>
              <a:rPr lang="fr-FR" dirty="0">
                <a:solidFill>
                  <a:schemeClr val="accent3">
                    <a:lumMod val="50000"/>
                  </a:schemeClr>
                </a:solidFill>
                <a:latin typeface="Arial" pitchFamily="34" charset="0"/>
                <a:cs typeface="Arial" pitchFamily="34" charset="0"/>
              </a:rPr>
              <a:t>la mise en œuvre </a:t>
            </a:r>
            <a:r>
              <a:rPr lang="fr-FR" dirty="0" smtClean="0">
                <a:solidFill>
                  <a:schemeClr val="accent3">
                    <a:lumMod val="50000"/>
                  </a:schemeClr>
                </a:solidFill>
                <a:latin typeface="Arial" pitchFamily="34" charset="0"/>
                <a:cs typeface="Arial" pitchFamily="34" charset="0"/>
              </a:rPr>
              <a:t>:</a:t>
            </a:r>
          </a:p>
          <a:p>
            <a:pPr marL="285750" indent="-285750">
              <a:spcBef>
                <a:spcPts val="600"/>
              </a:spcBef>
              <a:buFontTx/>
              <a:buChar char="-"/>
              <a:tabLst>
                <a:tab pos="628650" algn="l"/>
              </a:tabLst>
            </a:pPr>
            <a:r>
              <a:rPr lang="fr-FR" dirty="0" smtClean="0">
                <a:solidFill>
                  <a:schemeClr val="accent3">
                    <a:lumMod val="50000"/>
                  </a:schemeClr>
                </a:solidFill>
                <a:latin typeface="Arial" pitchFamily="34" charset="0"/>
                <a:cs typeface="Arial" pitchFamily="34" charset="0"/>
              </a:rPr>
              <a:t>capacité </a:t>
            </a:r>
            <a:r>
              <a:rPr lang="fr-FR" dirty="0">
                <a:solidFill>
                  <a:schemeClr val="accent3">
                    <a:lumMod val="50000"/>
                  </a:schemeClr>
                </a:solidFill>
                <a:latin typeface="Arial" pitchFamily="34" charset="0"/>
                <a:cs typeface="Arial" pitchFamily="34" charset="0"/>
              </a:rPr>
              <a:t>technique et </a:t>
            </a:r>
            <a:r>
              <a:rPr lang="fr-FR" dirty="0" smtClean="0">
                <a:solidFill>
                  <a:schemeClr val="accent3">
                    <a:lumMod val="50000"/>
                  </a:schemeClr>
                </a:solidFill>
                <a:latin typeface="Arial" pitchFamily="34" charset="0"/>
                <a:cs typeface="Arial" pitchFamily="34" charset="0"/>
              </a:rPr>
              <a:t>financière du </a:t>
            </a:r>
            <a:r>
              <a:rPr lang="fr-FR" dirty="0">
                <a:solidFill>
                  <a:schemeClr val="accent3">
                    <a:lumMod val="50000"/>
                  </a:schemeClr>
                </a:solidFill>
                <a:latin typeface="Arial" pitchFamily="34" charset="0"/>
                <a:cs typeface="Arial" pitchFamily="34" charset="0"/>
              </a:rPr>
              <a:t>maître d’ouvrage, temps de procédures </a:t>
            </a:r>
            <a:r>
              <a:rPr lang="fr-FR" dirty="0" smtClean="0">
                <a:solidFill>
                  <a:schemeClr val="accent3">
                    <a:lumMod val="50000"/>
                  </a:schemeClr>
                </a:solidFill>
                <a:latin typeface="Arial" pitchFamily="34" charset="0"/>
                <a:cs typeface="Arial" pitchFamily="34" charset="0"/>
              </a:rPr>
              <a:t>réglementaire, </a:t>
            </a:r>
            <a:r>
              <a:rPr lang="fr-FR" dirty="0">
                <a:solidFill>
                  <a:schemeClr val="accent3">
                    <a:lumMod val="50000"/>
                  </a:schemeClr>
                </a:solidFill>
                <a:latin typeface="Arial" pitchFamily="34" charset="0"/>
                <a:cs typeface="Arial" pitchFamily="34" charset="0"/>
              </a:rPr>
              <a:t>contraintes de maîtrise foncière</a:t>
            </a:r>
            <a:r>
              <a:rPr lang="fr-FR" dirty="0" smtClean="0">
                <a:solidFill>
                  <a:schemeClr val="accent3">
                    <a:lumMod val="50000"/>
                  </a:schemeClr>
                </a:solidFill>
                <a:latin typeface="Arial" pitchFamily="34" charset="0"/>
                <a:cs typeface="Arial" pitchFamily="34" charset="0"/>
              </a:rPr>
              <a:t>),</a:t>
            </a:r>
          </a:p>
          <a:p>
            <a:pPr marL="285750" indent="-285750">
              <a:spcBef>
                <a:spcPts val="600"/>
              </a:spcBef>
              <a:buFontTx/>
              <a:buChar char="-"/>
              <a:tabLst>
                <a:tab pos="628650" algn="l"/>
              </a:tabLst>
            </a:pPr>
            <a:r>
              <a:rPr lang="fr-FR" dirty="0" smtClean="0">
                <a:solidFill>
                  <a:schemeClr val="accent3">
                    <a:lumMod val="50000"/>
                  </a:schemeClr>
                </a:solidFill>
                <a:latin typeface="Arial" pitchFamily="34" charset="0"/>
                <a:cs typeface="Arial" pitchFamily="34" charset="0"/>
              </a:rPr>
              <a:t>délai </a:t>
            </a:r>
            <a:r>
              <a:rPr lang="fr-FR" dirty="0">
                <a:solidFill>
                  <a:schemeClr val="accent3">
                    <a:lumMod val="50000"/>
                  </a:schemeClr>
                </a:solidFill>
                <a:latin typeface="Arial" pitchFamily="34" charset="0"/>
                <a:cs typeface="Arial" pitchFamily="34" charset="0"/>
              </a:rPr>
              <a:t>d’obtention de l’effet sur le milieu (conditions naturelles</a:t>
            </a:r>
            <a:r>
              <a:rPr lang="fr-FR" dirty="0" smtClean="0">
                <a:solidFill>
                  <a:schemeClr val="accent3">
                    <a:lumMod val="50000"/>
                  </a:schemeClr>
                </a:solidFill>
                <a:latin typeface="Arial" pitchFamily="34" charset="0"/>
                <a:cs typeface="Arial" pitchFamily="34" charset="0"/>
              </a:rPr>
              <a:t>)</a:t>
            </a:r>
          </a:p>
          <a:p>
            <a:pPr marL="285750" indent="-285750">
              <a:spcBef>
                <a:spcPts val="600"/>
              </a:spcBef>
              <a:buFontTx/>
              <a:buChar char="-"/>
              <a:tabLst>
                <a:tab pos="628650" algn="l"/>
              </a:tabLst>
            </a:pPr>
            <a:endParaRPr lang="fr-FR" sz="1000" dirty="0">
              <a:solidFill>
                <a:schemeClr val="accent3">
                  <a:lumMod val="50000"/>
                </a:schemeClr>
              </a:solidFill>
              <a:latin typeface="Arial" pitchFamily="34" charset="0"/>
              <a:cs typeface="Arial" pitchFamily="34" charset="0"/>
            </a:endParaRPr>
          </a:p>
          <a:p>
            <a:pPr marL="542925" lvl="1" indent="-285750">
              <a:spcBef>
                <a:spcPts val="1200"/>
              </a:spcBef>
              <a:buFont typeface="Wingdings"/>
              <a:buChar char="à"/>
              <a:tabLst>
                <a:tab pos="628650" algn="l"/>
              </a:tabLst>
            </a:pPr>
            <a:r>
              <a:rPr lang="fr-FR" dirty="0" smtClean="0">
                <a:solidFill>
                  <a:schemeClr val="accent3">
                    <a:lumMod val="50000"/>
                  </a:schemeClr>
                </a:solidFill>
                <a:latin typeface="Arial" pitchFamily="34" charset="0"/>
                <a:cs typeface="Arial" pitchFamily="34" charset="0"/>
              </a:rPr>
              <a:t>Déterminer </a:t>
            </a:r>
            <a:r>
              <a:rPr lang="fr-FR" dirty="0">
                <a:solidFill>
                  <a:schemeClr val="accent3">
                    <a:lumMod val="50000"/>
                  </a:schemeClr>
                </a:solidFill>
                <a:latin typeface="Arial" pitchFamily="34" charset="0"/>
                <a:cs typeface="Arial" pitchFamily="34" charset="0"/>
              </a:rPr>
              <a:t>si le bon état sera atteint en 2027 ou </a:t>
            </a:r>
            <a:r>
              <a:rPr lang="fr-FR" dirty="0" smtClean="0">
                <a:solidFill>
                  <a:schemeClr val="accent3">
                    <a:lumMod val="50000"/>
                  </a:schemeClr>
                </a:solidFill>
                <a:latin typeface="Arial" pitchFamily="34" charset="0"/>
                <a:cs typeface="Arial" pitchFamily="34" charset="0"/>
              </a:rPr>
              <a:t>au-delà</a:t>
            </a:r>
            <a:endParaRPr lang="fr-FR" dirty="0">
              <a:solidFill>
                <a:schemeClr val="accent3">
                  <a:lumMod val="50000"/>
                </a:schemeClr>
              </a:solidFill>
              <a:latin typeface="Arial" pitchFamily="34" charset="0"/>
              <a:cs typeface="Arial" pitchFamily="34" charset="0"/>
            </a:endParaRPr>
          </a:p>
          <a:p>
            <a:pPr marL="257175" lvl="1">
              <a:spcBef>
                <a:spcPts val="3000"/>
              </a:spcBef>
              <a:tabLst>
                <a:tab pos="628650" algn="l"/>
              </a:tabLst>
            </a:pPr>
            <a:endParaRPr lang="fr-FR" b="1" dirty="0" smtClean="0">
              <a:solidFill>
                <a:schemeClr val="accent3">
                  <a:lumMod val="50000"/>
                </a:schemeClr>
              </a:solidFill>
              <a:latin typeface="Arial" pitchFamily="34" charset="0"/>
              <a:cs typeface="Arial" pitchFamily="34" charset="0"/>
            </a:endParaRPr>
          </a:p>
          <a:p>
            <a:pPr marL="257175" lvl="1">
              <a:spcBef>
                <a:spcPts val="3000"/>
              </a:spcBef>
              <a:tabLst>
                <a:tab pos="628650" algn="l"/>
              </a:tabLst>
            </a:pPr>
            <a:r>
              <a:rPr lang="fr-FR" b="1" dirty="0" smtClean="0">
                <a:solidFill>
                  <a:schemeClr val="accent3">
                    <a:lumMod val="50000"/>
                  </a:schemeClr>
                </a:solidFill>
                <a:latin typeface="Arial" pitchFamily="34" charset="0"/>
                <a:cs typeface="Arial" pitchFamily="34" charset="0"/>
              </a:rPr>
              <a:t>	Un travail plus poussé de priorisation </a:t>
            </a:r>
            <a:r>
              <a:rPr lang="fr-FR" b="1" dirty="0">
                <a:solidFill>
                  <a:schemeClr val="accent3">
                    <a:lumMod val="50000"/>
                  </a:schemeClr>
                </a:solidFill>
                <a:latin typeface="Arial" pitchFamily="34" charset="0"/>
                <a:cs typeface="Arial" pitchFamily="34" charset="0"/>
                <a:sym typeface="Wingdings"/>
              </a:rPr>
              <a:t>fondé </a:t>
            </a:r>
            <a:r>
              <a:rPr lang="fr-FR" b="1" dirty="0" smtClean="0">
                <a:solidFill>
                  <a:schemeClr val="accent3">
                    <a:lumMod val="50000"/>
                  </a:schemeClr>
                </a:solidFill>
                <a:latin typeface="Arial" pitchFamily="34" charset="0"/>
                <a:cs typeface="Arial" pitchFamily="34" charset="0"/>
                <a:sym typeface="Wingdings"/>
              </a:rPr>
              <a:t>sur </a:t>
            </a:r>
            <a:r>
              <a:rPr lang="fr-FR" b="1" dirty="0" smtClean="0">
                <a:solidFill>
                  <a:schemeClr val="accent3">
                    <a:lumMod val="50000"/>
                  </a:schemeClr>
                </a:solidFill>
                <a:latin typeface="Arial" pitchFamily="34" charset="0"/>
                <a:cs typeface="Arial" pitchFamily="34" charset="0"/>
              </a:rPr>
              <a:t>:</a:t>
            </a:r>
            <a:endParaRPr lang="fr-FR" b="1" dirty="0">
              <a:solidFill>
                <a:schemeClr val="accent3">
                  <a:lumMod val="50000"/>
                </a:schemeClr>
              </a:solidFill>
              <a:latin typeface="Arial" pitchFamily="34" charset="0"/>
              <a:cs typeface="Arial" pitchFamily="34" charset="0"/>
            </a:endParaRPr>
          </a:p>
          <a:p>
            <a:pPr marL="1000125" lvl="1" indent="-285750" algn="just">
              <a:spcBef>
                <a:spcPts val="600"/>
              </a:spcBef>
              <a:buFont typeface="Wingdings" pitchFamily="2" charset="2"/>
              <a:buChar char="Ø"/>
              <a:tabLst>
                <a:tab pos="628650" algn="l"/>
              </a:tabLst>
            </a:pPr>
            <a:r>
              <a:rPr lang="fr-FR" b="1" dirty="0" smtClean="0">
                <a:solidFill>
                  <a:schemeClr val="accent3">
                    <a:lumMod val="50000"/>
                  </a:schemeClr>
                </a:solidFill>
                <a:latin typeface="Arial" pitchFamily="34" charset="0"/>
                <a:cs typeface="Arial" pitchFamily="34" charset="0"/>
                <a:sym typeface="Wingdings"/>
              </a:rPr>
              <a:t>La </a:t>
            </a:r>
            <a:r>
              <a:rPr lang="fr-FR" b="1" dirty="0">
                <a:solidFill>
                  <a:schemeClr val="accent3">
                    <a:lumMod val="50000"/>
                  </a:schemeClr>
                </a:solidFill>
                <a:latin typeface="Arial" pitchFamily="34" charset="0"/>
                <a:cs typeface="Arial" pitchFamily="34" charset="0"/>
                <a:sym typeface="Wingdings"/>
              </a:rPr>
              <a:t>vision de la capacité des acteurs à faire et les réalités de la mise en œuvre</a:t>
            </a:r>
          </a:p>
          <a:p>
            <a:pPr marL="1000125" lvl="1" indent="-285750" algn="just">
              <a:spcBef>
                <a:spcPts val="600"/>
              </a:spcBef>
              <a:buFont typeface="Wingdings" pitchFamily="2" charset="2"/>
              <a:buChar char="Ø"/>
              <a:tabLst>
                <a:tab pos="628650" algn="l"/>
              </a:tabLst>
            </a:pPr>
            <a:r>
              <a:rPr lang="fr-FR" b="1" dirty="0" smtClean="0">
                <a:solidFill>
                  <a:schemeClr val="accent3">
                    <a:lumMod val="50000"/>
                  </a:schemeClr>
                </a:solidFill>
                <a:latin typeface="Arial" pitchFamily="34" charset="0"/>
                <a:cs typeface="Arial" pitchFamily="34" charset="0"/>
                <a:sym typeface="Wingdings"/>
              </a:rPr>
              <a:t>Une identification du reste </a:t>
            </a:r>
            <a:r>
              <a:rPr lang="fr-FR" b="1" dirty="0">
                <a:solidFill>
                  <a:schemeClr val="accent3">
                    <a:lumMod val="50000"/>
                  </a:schemeClr>
                </a:solidFill>
                <a:latin typeface="Arial" pitchFamily="34" charset="0"/>
                <a:cs typeface="Arial" pitchFamily="34" charset="0"/>
                <a:sym typeface="Wingdings"/>
              </a:rPr>
              <a:t>à faire </a:t>
            </a:r>
            <a:r>
              <a:rPr lang="fr-FR" b="1" dirty="0" smtClean="0">
                <a:solidFill>
                  <a:schemeClr val="accent3">
                    <a:lumMod val="50000"/>
                  </a:schemeClr>
                </a:solidFill>
                <a:latin typeface="Arial" pitchFamily="34" charset="0"/>
                <a:cs typeface="Arial" pitchFamily="34" charset="0"/>
                <a:sym typeface="Wingdings"/>
              </a:rPr>
              <a:t>= mesures </a:t>
            </a:r>
            <a:r>
              <a:rPr lang="fr-FR" b="1" dirty="0">
                <a:solidFill>
                  <a:schemeClr val="accent3">
                    <a:lumMod val="50000"/>
                  </a:schemeClr>
                </a:solidFill>
                <a:latin typeface="Arial" pitchFamily="34" charset="0"/>
                <a:cs typeface="Arial" pitchFamily="34" charset="0"/>
                <a:sym typeface="Wingdings"/>
              </a:rPr>
              <a:t>reportées </a:t>
            </a:r>
            <a:r>
              <a:rPr lang="fr-FR" b="1" dirty="0" smtClean="0">
                <a:solidFill>
                  <a:schemeClr val="accent3">
                    <a:lumMod val="50000"/>
                  </a:schemeClr>
                </a:solidFill>
                <a:latin typeface="Arial" pitchFamily="34" charset="0"/>
                <a:cs typeface="Arial" pitchFamily="34" charset="0"/>
                <a:sym typeface="Wingdings"/>
              </a:rPr>
              <a:t>après </a:t>
            </a:r>
            <a:r>
              <a:rPr lang="fr-FR" b="1" dirty="0">
                <a:solidFill>
                  <a:schemeClr val="accent3">
                    <a:lumMod val="50000"/>
                  </a:schemeClr>
                </a:solidFill>
                <a:latin typeface="Arial" pitchFamily="34" charset="0"/>
                <a:cs typeface="Arial" pitchFamily="34" charset="0"/>
                <a:sym typeface="Wingdings"/>
              </a:rPr>
              <a:t>2027</a:t>
            </a:r>
          </a:p>
        </p:txBody>
      </p:sp>
      <p:sp>
        <p:nvSpPr>
          <p:cNvPr id="7" name="Flèche droite 6"/>
          <p:cNvSpPr/>
          <p:nvPr/>
        </p:nvSpPr>
        <p:spPr>
          <a:xfrm>
            <a:off x="554253" y="4365104"/>
            <a:ext cx="432048" cy="21602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894306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251520" y="216064"/>
            <a:ext cx="7520940" cy="548640"/>
          </a:xfrm>
        </p:spPr>
        <p:txBody>
          <a:bodyPr/>
          <a:lstStyle/>
          <a:p>
            <a:r>
              <a:rPr lang="fr-FR" dirty="0"/>
              <a:t>Principes généraux : priorisation</a:t>
            </a:r>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22</a:t>
            </a:fld>
            <a:endParaRPr lang="fr-FR"/>
          </a:p>
        </p:txBody>
      </p:sp>
      <p:sp>
        <p:nvSpPr>
          <p:cNvPr id="6" name="ZoneTexte 5"/>
          <p:cNvSpPr txBox="1"/>
          <p:nvPr/>
        </p:nvSpPr>
        <p:spPr>
          <a:xfrm>
            <a:off x="395536" y="980727"/>
            <a:ext cx="8496944" cy="5170646"/>
          </a:xfrm>
          <a:prstGeom prst="rect">
            <a:avLst/>
          </a:prstGeom>
          <a:noFill/>
        </p:spPr>
        <p:txBody>
          <a:bodyPr wrap="square" rtlCol="0">
            <a:spAutoFit/>
          </a:bodyPr>
          <a:lstStyle/>
          <a:p>
            <a:pPr>
              <a:spcBef>
                <a:spcPts val="600"/>
              </a:spcBef>
              <a:tabLst>
                <a:tab pos="628650" algn="l"/>
              </a:tabLst>
            </a:pPr>
            <a:r>
              <a:rPr lang="fr-FR" b="1" dirty="0" smtClean="0">
                <a:solidFill>
                  <a:schemeClr val="accent3">
                    <a:lumMod val="50000"/>
                  </a:schemeClr>
                </a:solidFill>
                <a:latin typeface="Arial" pitchFamily="34" charset="0"/>
                <a:cs typeface="Arial" pitchFamily="34" charset="0"/>
              </a:rPr>
              <a:t>3. Priorisation : le projet de bassin </a:t>
            </a:r>
            <a:endParaRPr lang="fr-FR" dirty="0" smtClean="0">
              <a:solidFill>
                <a:schemeClr val="accent3">
                  <a:lumMod val="50000"/>
                </a:schemeClr>
              </a:solidFill>
              <a:latin typeface="Arial" pitchFamily="34" charset="0"/>
              <a:cs typeface="Arial" pitchFamily="34" charset="0"/>
            </a:endParaRPr>
          </a:p>
          <a:p>
            <a:pPr marL="542925" lvl="1" indent="-285750">
              <a:spcBef>
                <a:spcPts val="1200"/>
              </a:spcBef>
              <a:buFont typeface="Wingdings"/>
              <a:buChar char="à"/>
              <a:tabLst>
                <a:tab pos="628650" algn="l"/>
              </a:tabLst>
            </a:pPr>
            <a:r>
              <a:rPr lang="fr-FR" dirty="0" smtClean="0">
                <a:solidFill>
                  <a:schemeClr val="accent3">
                    <a:lumMod val="50000"/>
                  </a:schemeClr>
                </a:solidFill>
                <a:latin typeface="Arial" pitchFamily="34" charset="0"/>
                <a:cs typeface="Arial" pitchFamily="34" charset="0"/>
              </a:rPr>
              <a:t>Consolidation technique, cohérence </a:t>
            </a:r>
            <a:r>
              <a:rPr lang="fr-FR" dirty="0">
                <a:solidFill>
                  <a:schemeClr val="accent3">
                    <a:lumMod val="50000"/>
                  </a:schemeClr>
                </a:solidFill>
                <a:latin typeface="Arial" pitchFamily="34" charset="0"/>
                <a:cs typeface="Arial" pitchFamily="34" charset="0"/>
              </a:rPr>
              <a:t>interrégionale, </a:t>
            </a:r>
            <a:r>
              <a:rPr lang="fr-FR" dirty="0" smtClean="0">
                <a:solidFill>
                  <a:schemeClr val="accent3">
                    <a:lumMod val="50000"/>
                  </a:schemeClr>
                </a:solidFill>
                <a:latin typeface="Arial" pitchFamily="34" charset="0"/>
                <a:cs typeface="Arial" pitchFamily="34" charset="0"/>
              </a:rPr>
              <a:t>concordance des propositions (mesures et objectifs) avec les pressions et l’état des eaux, comparaison avec le SDAGE en cours</a:t>
            </a:r>
            <a:endParaRPr lang="fr-FR" dirty="0">
              <a:solidFill>
                <a:schemeClr val="accent3">
                  <a:lumMod val="50000"/>
                </a:schemeClr>
              </a:solidFill>
              <a:latin typeface="Arial" pitchFamily="34" charset="0"/>
              <a:cs typeface="Arial" pitchFamily="34" charset="0"/>
            </a:endParaRPr>
          </a:p>
          <a:p>
            <a:pPr marL="542925" lvl="1" indent="-285750">
              <a:spcBef>
                <a:spcPts val="1800"/>
              </a:spcBef>
              <a:buFont typeface="Wingdings"/>
              <a:buChar char="à"/>
              <a:tabLst>
                <a:tab pos="628650" algn="l"/>
              </a:tabLst>
            </a:pPr>
            <a:r>
              <a:rPr lang="fr-FR" dirty="0" smtClean="0">
                <a:solidFill>
                  <a:schemeClr val="accent3">
                    <a:lumMod val="50000"/>
                  </a:schemeClr>
                </a:solidFill>
                <a:latin typeface="Arial" pitchFamily="34" charset="0"/>
                <a:cs typeface="Arial" pitchFamily="34" charset="0"/>
              </a:rPr>
              <a:t>Finalisation des propositions d’objectifs moins stricts avec analyse des types de situation rencontrés pour harmoniser l’approche</a:t>
            </a:r>
            <a:endParaRPr lang="fr-FR" dirty="0">
              <a:solidFill>
                <a:schemeClr val="accent3">
                  <a:lumMod val="50000"/>
                </a:schemeClr>
              </a:solidFill>
              <a:latin typeface="Arial" pitchFamily="34" charset="0"/>
              <a:cs typeface="Arial" pitchFamily="34" charset="0"/>
            </a:endParaRPr>
          </a:p>
          <a:p>
            <a:pPr marL="542925" lvl="1" indent="-285750">
              <a:spcBef>
                <a:spcPts val="1800"/>
              </a:spcBef>
              <a:buFont typeface="Wingdings"/>
              <a:buChar char="à"/>
              <a:tabLst>
                <a:tab pos="628650" algn="l"/>
              </a:tabLst>
            </a:pPr>
            <a:r>
              <a:rPr lang="fr-FR" dirty="0" smtClean="0">
                <a:solidFill>
                  <a:schemeClr val="accent3">
                    <a:lumMod val="50000"/>
                  </a:schemeClr>
                </a:solidFill>
                <a:latin typeface="Arial" pitchFamily="34" charset="0"/>
                <a:cs typeface="Arial" pitchFamily="34" charset="0"/>
              </a:rPr>
              <a:t>Evaluation des coûts (par </a:t>
            </a:r>
            <a:r>
              <a:rPr lang="fr-FR" dirty="0">
                <a:solidFill>
                  <a:schemeClr val="accent3">
                    <a:lumMod val="50000"/>
                  </a:schemeClr>
                </a:solidFill>
                <a:latin typeface="Arial" pitchFamily="34" charset="0"/>
                <a:cs typeface="Arial" pitchFamily="34" charset="0"/>
              </a:rPr>
              <a:t>domaine et </a:t>
            </a:r>
            <a:r>
              <a:rPr lang="fr-FR" dirty="0" smtClean="0">
                <a:solidFill>
                  <a:schemeClr val="accent3">
                    <a:lumMod val="50000"/>
                  </a:schemeClr>
                </a:solidFill>
                <a:latin typeface="Arial" pitchFamily="34" charset="0"/>
                <a:cs typeface="Arial" pitchFamily="34" charset="0"/>
              </a:rPr>
              <a:t>totaux</a:t>
            </a:r>
            <a:r>
              <a:rPr lang="fr-FR" dirty="0">
                <a:solidFill>
                  <a:schemeClr val="accent3">
                    <a:lumMod val="50000"/>
                  </a:schemeClr>
                </a:solidFill>
                <a:latin typeface="Arial" pitchFamily="34" charset="0"/>
                <a:cs typeface="Arial" pitchFamily="34" charset="0"/>
              </a:rPr>
              <a:t>), </a:t>
            </a:r>
            <a:r>
              <a:rPr lang="fr-FR" dirty="0" smtClean="0">
                <a:solidFill>
                  <a:schemeClr val="accent3">
                    <a:lumMod val="50000"/>
                  </a:schemeClr>
                </a:solidFill>
                <a:latin typeface="Arial" pitchFamily="34" charset="0"/>
                <a:cs typeface="Arial" pitchFamily="34" charset="0"/>
              </a:rPr>
              <a:t>adéquation avec les dispositifs financiers mobilisables et la </a:t>
            </a:r>
            <a:r>
              <a:rPr lang="fr-FR" dirty="0">
                <a:solidFill>
                  <a:schemeClr val="accent3">
                    <a:lumMod val="50000"/>
                  </a:schemeClr>
                </a:solidFill>
                <a:latin typeface="Arial" pitchFamily="34" charset="0"/>
                <a:cs typeface="Arial" pitchFamily="34" charset="0"/>
              </a:rPr>
              <a:t>capacité globale à faire </a:t>
            </a:r>
            <a:r>
              <a:rPr lang="fr-FR" dirty="0" smtClean="0">
                <a:solidFill>
                  <a:schemeClr val="accent3">
                    <a:lumMod val="50000"/>
                  </a:schemeClr>
                </a:solidFill>
                <a:latin typeface="Arial" pitchFamily="34" charset="0"/>
                <a:cs typeface="Arial" pitchFamily="34" charset="0"/>
              </a:rPr>
              <a:t>(bilan à mi-parcours du PDM et expérience du 10ème </a:t>
            </a:r>
            <a:r>
              <a:rPr lang="fr-FR" dirty="0">
                <a:solidFill>
                  <a:schemeClr val="accent3">
                    <a:lumMod val="50000"/>
                  </a:schemeClr>
                </a:solidFill>
                <a:latin typeface="Arial" pitchFamily="34" charset="0"/>
                <a:cs typeface="Arial" pitchFamily="34" charset="0"/>
              </a:rPr>
              <a:t>programme de l‘agence de l’eau</a:t>
            </a:r>
            <a:r>
              <a:rPr lang="fr-FR" dirty="0" smtClean="0">
                <a:solidFill>
                  <a:schemeClr val="accent3">
                    <a:lumMod val="50000"/>
                  </a:schemeClr>
                </a:solidFill>
                <a:latin typeface="Arial" pitchFamily="34" charset="0"/>
                <a:cs typeface="Arial" pitchFamily="34" charset="0"/>
              </a:rPr>
              <a:t>)</a:t>
            </a:r>
            <a:endParaRPr lang="fr-FR" dirty="0">
              <a:solidFill>
                <a:schemeClr val="accent3">
                  <a:lumMod val="50000"/>
                </a:schemeClr>
              </a:solidFill>
              <a:latin typeface="Arial" pitchFamily="34" charset="0"/>
              <a:cs typeface="Arial" pitchFamily="34" charset="0"/>
            </a:endParaRPr>
          </a:p>
          <a:p>
            <a:pPr marL="180975" indent="-180975" algn="just">
              <a:spcBef>
                <a:spcPts val="600"/>
              </a:spcBef>
            </a:pPr>
            <a:endParaRPr lang="fr-FR" dirty="0" smtClean="0">
              <a:solidFill>
                <a:schemeClr val="accent3">
                  <a:lumMod val="50000"/>
                </a:schemeClr>
              </a:solidFill>
              <a:latin typeface="Arial" pitchFamily="34" charset="0"/>
              <a:cs typeface="Arial" pitchFamily="34" charset="0"/>
            </a:endParaRPr>
          </a:p>
          <a:p>
            <a:pPr marL="180975" indent="-180975" algn="just">
              <a:spcBef>
                <a:spcPts val="600"/>
              </a:spcBef>
            </a:pPr>
            <a:r>
              <a:rPr lang="fr-FR" b="1" dirty="0" smtClean="0">
                <a:solidFill>
                  <a:schemeClr val="accent3">
                    <a:lumMod val="50000"/>
                  </a:schemeClr>
                </a:solidFill>
                <a:latin typeface="Arial" pitchFamily="34" charset="0"/>
                <a:cs typeface="Arial" pitchFamily="34" charset="0"/>
              </a:rPr>
              <a:t>		Des orientations soumises à l’arbitrage du comité de bassin pour :</a:t>
            </a:r>
            <a:endParaRPr lang="fr-FR" b="1" dirty="0">
              <a:solidFill>
                <a:schemeClr val="accent3">
                  <a:lumMod val="50000"/>
                </a:schemeClr>
              </a:solidFill>
              <a:latin typeface="Arial" pitchFamily="34" charset="0"/>
              <a:cs typeface="Arial" pitchFamily="34" charset="0"/>
            </a:endParaRPr>
          </a:p>
          <a:p>
            <a:pPr marL="1000125" lvl="1" indent="-285750" algn="just">
              <a:spcBef>
                <a:spcPts val="600"/>
              </a:spcBef>
              <a:buFont typeface="Wingdings" pitchFamily="2" charset="2"/>
              <a:buChar char="Ø"/>
            </a:pPr>
            <a:r>
              <a:rPr lang="fr-FR" b="1" dirty="0" smtClean="0">
                <a:solidFill>
                  <a:schemeClr val="accent3">
                    <a:lumMod val="50000"/>
                  </a:schemeClr>
                </a:solidFill>
                <a:latin typeface="Arial" pitchFamily="34" charset="0"/>
                <a:cs typeface="Arial" pitchFamily="34" charset="0"/>
                <a:sym typeface="Wingdings"/>
              </a:rPr>
              <a:t>Un programme de mesures fondé sur le principe de réalité afin que ce qui est écrit soit réalisé</a:t>
            </a:r>
          </a:p>
          <a:p>
            <a:pPr marL="1000125" lvl="1" indent="-285750" algn="just">
              <a:spcBef>
                <a:spcPts val="600"/>
              </a:spcBef>
              <a:buFont typeface="Wingdings" pitchFamily="2" charset="2"/>
              <a:buChar char="Ø"/>
            </a:pPr>
            <a:r>
              <a:rPr lang="fr-FR" b="1" dirty="0" smtClean="0">
                <a:solidFill>
                  <a:schemeClr val="accent3">
                    <a:lumMod val="50000"/>
                  </a:schemeClr>
                </a:solidFill>
                <a:latin typeface="Arial" pitchFamily="34" charset="0"/>
                <a:cs typeface="Arial" pitchFamily="34" charset="0"/>
                <a:sym typeface="Wingdings"/>
              </a:rPr>
              <a:t>Des échéances argumentées plus précisément pour les exemptions et objectifs moins stricts</a:t>
            </a:r>
            <a:endParaRPr lang="fr-FR" b="1" dirty="0">
              <a:solidFill>
                <a:schemeClr val="accent3">
                  <a:lumMod val="50000"/>
                </a:schemeClr>
              </a:solidFill>
              <a:latin typeface="Arial" pitchFamily="34" charset="0"/>
              <a:cs typeface="Arial" pitchFamily="34" charset="0"/>
              <a:sym typeface="Wingdings"/>
            </a:endParaRPr>
          </a:p>
        </p:txBody>
      </p:sp>
      <p:sp>
        <p:nvSpPr>
          <p:cNvPr id="7" name="Flèche droite 6"/>
          <p:cNvSpPr/>
          <p:nvPr/>
        </p:nvSpPr>
        <p:spPr>
          <a:xfrm>
            <a:off x="808534" y="4562801"/>
            <a:ext cx="432048" cy="21602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061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3</a:t>
            </a:fld>
            <a:endParaRPr lang="fr-FR"/>
          </a:p>
        </p:txBody>
      </p:sp>
      <p:sp>
        <p:nvSpPr>
          <p:cNvPr id="6" name="Titre 1"/>
          <p:cNvSpPr txBox="1">
            <a:spLocks/>
          </p:cNvSpPr>
          <p:nvPr/>
        </p:nvSpPr>
        <p:spPr>
          <a:xfrm>
            <a:off x="323528" y="116632"/>
            <a:ext cx="8640960" cy="6480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cap="all" baseline="0">
                <a:solidFill>
                  <a:schemeClr val="accent3">
                    <a:lumMod val="50000"/>
                  </a:schemeClr>
                </a:solidFill>
                <a:latin typeface="Arial" panose="020B0604020202020204" pitchFamily="34" charset="0"/>
                <a:ea typeface="+mj-ea"/>
                <a:cs typeface="Arial" panose="020B0604020202020204" pitchFamily="34" charset="0"/>
              </a:defRPr>
            </a:lvl1pPr>
          </a:lstStyle>
          <a:p>
            <a:pPr algn="ctr"/>
            <a:r>
              <a:rPr lang="fr-FR" sz="2400" dirty="0" smtClean="0"/>
              <a:t>DIFFERENTS CHANTIERS POUR ALIMENTER </a:t>
            </a:r>
          </a:p>
          <a:p>
            <a:pPr algn="ctr"/>
            <a:r>
              <a:rPr lang="fr-FR" sz="2400" dirty="0" smtClean="0"/>
              <a:t>le SDAGE et son programme de mesures </a:t>
            </a:r>
            <a:endParaRPr lang="fr-FR" sz="2400" dirty="0"/>
          </a:p>
        </p:txBody>
      </p:sp>
      <p:sp>
        <p:nvSpPr>
          <p:cNvPr id="7" name="AutoShape 20"/>
          <p:cNvSpPr>
            <a:spLocks noChangeArrowheads="1"/>
          </p:cNvSpPr>
          <p:nvPr/>
        </p:nvSpPr>
        <p:spPr bwMode="auto">
          <a:xfrm rot="5400000">
            <a:off x="2146027" y="3046999"/>
            <a:ext cx="1330984" cy="441129"/>
          </a:xfrm>
          <a:prstGeom prst="rightArrow">
            <a:avLst>
              <a:gd name="adj1" fmla="val 50000"/>
              <a:gd name="adj2" fmla="val 48265"/>
            </a:avLst>
          </a:prstGeom>
          <a:solidFill>
            <a:schemeClr val="accent6">
              <a:lumMod val="75000"/>
            </a:schemeClr>
          </a:solidFill>
          <a:ln>
            <a:noFill/>
          </a:ln>
          <a:effectLst>
            <a:outerShdw dist="35921" dir="2700000" algn="ctr" rotWithShape="0">
              <a:schemeClr val="tx1"/>
            </a:outerShdw>
          </a:effectLst>
          <a:extLst/>
        </p:spPr>
        <p:txBody>
          <a:bodyPr wrap="none" anchor="ctr"/>
          <a:lstStyle/>
          <a:p>
            <a:endParaRPr lang="fr-FR" dirty="0"/>
          </a:p>
        </p:txBody>
      </p:sp>
      <p:sp>
        <p:nvSpPr>
          <p:cNvPr id="5" name="ZoneTexte 4"/>
          <p:cNvSpPr txBox="1"/>
          <p:nvPr/>
        </p:nvSpPr>
        <p:spPr>
          <a:xfrm>
            <a:off x="246544" y="1545759"/>
            <a:ext cx="1584176" cy="923330"/>
          </a:xfrm>
          <a:prstGeom prst="rect">
            <a:avLst/>
          </a:prstGeom>
          <a:noFill/>
        </p:spPr>
        <p:txBody>
          <a:bodyPr wrap="square" rtlCol="0">
            <a:spAutoFit/>
          </a:bodyPr>
          <a:lstStyle/>
          <a:p>
            <a:r>
              <a:rPr lang="fr-FR" dirty="0" smtClean="0"/>
              <a:t>Questions importantes (QI)</a:t>
            </a:r>
            <a:endParaRPr lang="fr-FR" dirty="0"/>
          </a:p>
        </p:txBody>
      </p:sp>
      <p:sp>
        <p:nvSpPr>
          <p:cNvPr id="9" name="ZoneTexte 8"/>
          <p:cNvSpPr txBox="1"/>
          <p:nvPr/>
        </p:nvSpPr>
        <p:spPr>
          <a:xfrm>
            <a:off x="1979712" y="1124744"/>
            <a:ext cx="1800200" cy="1477328"/>
          </a:xfrm>
          <a:prstGeom prst="rect">
            <a:avLst/>
          </a:prstGeom>
          <a:noFill/>
        </p:spPr>
        <p:txBody>
          <a:bodyPr wrap="square" rtlCol="0">
            <a:spAutoFit/>
          </a:bodyPr>
          <a:lstStyle/>
          <a:p>
            <a:r>
              <a:rPr lang="fr-FR" dirty="0" smtClean="0"/>
              <a:t>Synthèse des observations du public et des assemblées sur les QI</a:t>
            </a:r>
            <a:endParaRPr lang="fr-FR" dirty="0"/>
          </a:p>
        </p:txBody>
      </p:sp>
      <p:sp>
        <p:nvSpPr>
          <p:cNvPr id="10" name="ZoneTexte 9"/>
          <p:cNvSpPr txBox="1"/>
          <p:nvPr/>
        </p:nvSpPr>
        <p:spPr>
          <a:xfrm>
            <a:off x="3851920" y="1209526"/>
            <a:ext cx="1728192" cy="1200329"/>
          </a:xfrm>
          <a:prstGeom prst="rect">
            <a:avLst/>
          </a:prstGeom>
          <a:noFill/>
        </p:spPr>
        <p:txBody>
          <a:bodyPr wrap="square" rtlCol="0">
            <a:spAutoFit/>
          </a:bodyPr>
          <a:lstStyle/>
          <a:p>
            <a:r>
              <a:rPr lang="fr-FR" dirty="0" smtClean="0"/>
              <a:t>Conclusions des travaux des groupes de contribution</a:t>
            </a:r>
            <a:endParaRPr lang="fr-FR" dirty="0"/>
          </a:p>
        </p:txBody>
      </p:sp>
      <p:sp>
        <p:nvSpPr>
          <p:cNvPr id="12" name="AutoShape 20"/>
          <p:cNvSpPr>
            <a:spLocks noChangeArrowheads="1"/>
          </p:cNvSpPr>
          <p:nvPr/>
        </p:nvSpPr>
        <p:spPr bwMode="auto">
          <a:xfrm rot="3656104">
            <a:off x="966209" y="3124957"/>
            <a:ext cx="1330984" cy="441129"/>
          </a:xfrm>
          <a:prstGeom prst="rightArrow">
            <a:avLst>
              <a:gd name="adj1" fmla="val 48018"/>
              <a:gd name="adj2" fmla="val 48265"/>
            </a:avLst>
          </a:prstGeom>
          <a:solidFill>
            <a:schemeClr val="accent6">
              <a:lumMod val="75000"/>
            </a:schemeClr>
          </a:solidFill>
          <a:ln>
            <a:noFill/>
          </a:ln>
          <a:effectLst>
            <a:outerShdw dist="35921" dir="2700000" algn="ctr" rotWithShape="0">
              <a:schemeClr val="tx1"/>
            </a:outerShdw>
          </a:effectLst>
          <a:extLst/>
        </p:spPr>
        <p:txBody>
          <a:bodyPr wrap="none" anchor="ctr"/>
          <a:lstStyle/>
          <a:p>
            <a:endParaRPr lang="fr-FR" dirty="0"/>
          </a:p>
        </p:txBody>
      </p:sp>
      <p:sp>
        <p:nvSpPr>
          <p:cNvPr id="13" name="AutoShape 20"/>
          <p:cNvSpPr>
            <a:spLocks noChangeArrowheads="1"/>
          </p:cNvSpPr>
          <p:nvPr/>
        </p:nvSpPr>
        <p:spPr bwMode="auto">
          <a:xfrm rot="6754062">
            <a:off x="3573495" y="3117579"/>
            <a:ext cx="1330984" cy="441129"/>
          </a:xfrm>
          <a:prstGeom prst="rightArrow">
            <a:avLst>
              <a:gd name="adj1" fmla="val 50000"/>
              <a:gd name="adj2" fmla="val 48265"/>
            </a:avLst>
          </a:prstGeom>
          <a:solidFill>
            <a:schemeClr val="accent6">
              <a:lumMod val="75000"/>
            </a:schemeClr>
          </a:solidFill>
          <a:ln>
            <a:noFill/>
          </a:ln>
          <a:effectLst>
            <a:outerShdw dist="35921" dir="2700000" algn="ctr" rotWithShape="0">
              <a:schemeClr val="tx1"/>
            </a:outerShdw>
          </a:effectLst>
          <a:extLst/>
        </p:spPr>
        <p:txBody>
          <a:bodyPr wrap="none" anchor="ctr"/>
          <a:lstStyle/>
          <a:p>
            <a:endParaRPr lang="fr-FR" dirty="0"/>
          </a:p>
        </p:txBody>
      </p:sp>
      <p:sp>
        <p:nvSpPr>
          <p:cNvPr id="14" name="ZoneTexte 13"/>
          <p:cNvSpPr txBox="1"/>
          <p:nvPr/>
        </p:nvSpPr>
        <p:spPr>
          <a:xfrm>
            <a:off x="1979712" y="4114550"/>
            <a:ext cx="2016224" cy="1200329"/>
          </a:xfrm>
          <a:prstGeom prst="rect">
            <a:avLst/>
          </a:prstGeom>
          <a:noFill/>
        </p:spPr>
        <p:txBody>
          <a:bodyPr wrap="square" rtlCol="0">
            <a:spAutoFit/>
          </a:bodyPr>
          <a:lstStyle/>
          <a:p>
            <a:r>
              <a:rPr lang="fr-FR" dirty="0" smtClean="0"/>
              <a:t>Actualisation des orientations fondamentales du SDAGE</a:t>
            </a:r>
            <a:endParaRPr lang="fr-FR" dirty="0"/>
          </a:p>
        </p:txBody>
      </p:sp>
      <p:sp>
        <p:nvSpPr>
          <p:cNvPr id="15" name="ZoneTexte 14"/>
          <p:cNvSpPr txBox="1"/>
          <p:nvPr/>
        </p:nvSpPr>
        <p:spPr>
          <a:xfrm>
            <a:off x="6372200" y="1196752"/>
            <a:ext cx="2160240" cy="1200329"/>
          </a:xfrm>
          <a:prstGeom prst="rect">
            <a:avLst/>
          </a:prstGeom>
          <a:noFill/>
        </p:spPr>
        <p:txBody>
          <a:bodyPr wrap="square" rtlCol="0">
            <a:spAutoFit/>
          </a:bodyPr>
          <a:lstStyle/>
          <a:p>
            <a:r>
              <a:rPr lang="fr-FR" i="1" dirty="0" smtClean="0"/>
              <a:t>Etat des lieux (état des masses d’eau, RNAOE) et bilan à mi-parcours du PdM</a:t>
            </a:r>
            <a:endParaRPr lang="fr-FR" i="1" dirty="0"/>
          </a:p>
        </p:txBody>
      </p:sp>
      <p:sp>
        <p:nvSpPr>
          <p:cNvPr id="16" name="AutoShape 20"/>
          <p:cNvSpPr>
            <a:spLocks noChangeArrowheads="1"/>
          </p:cNvSpPr>
          <p:nvPr/>
        </p:nvSpPr>
        <p:spPr bwMode="auto">
          <a:xfrm rot="5400000">
            <a:off x="6215305" y="3335032"/>
            <a:ext cx="1907047" cy="441129"/>
          </a:xfrm>
          <a:prstGeom prst="rightArrow">
            <a:avLst>
              <a:gd name="adj1" fmla="val 50000"/>
              <a:gd name="adj2" fmla="val 48265"/>
            </a:avLst>
          </a:prstGeom>
          <a:solidFill>
            <a:schemeClr val="accent6">
              <a:lumMod val="75000"/>
            </a:schemeClr>
          </a:solidFill>
          <a:ln>
            <a:noFill/>
          </a:ln>
          <a:effectLst>
            <a:outerShdw dist="35921" dir="2700000" algn="ctr" rotWithShape="0">
              <a:schemeClr val="tx1"/>
            </a:outerShdw>
          </a:effectLst>
          <a:extLst/>
        </p:spPr>
        <p:txBody>
          <a:bodyPr wrap="none" anchor="ctr"/>
          <a:lstStyle/>
          <a:p>
            <a:endParaRPr lang="fr-FR" dirty="0"/>
          </a:p>
        </p:txBody>
      </p:sp>
      <p:sp>
        <p:nvSpPr>
          <p:cNvPr id="17" name="ZoneTexte 16"/>
          <p:cNvSpPr txBox="1"/>
          <p:nvPr/>
        </p:nvSpPr>
        <p:spPr>
          <a:xfrm>
            <a:off x="6300192" y="4665910"/>
            <a:ext cx="2160240" cy="923330"/>
          </a:xfrm>
          <a:prstGeom prst="rect">
            <a:avLst/>
          </a:prstGeom>
          <a:noFill/>
        </p:spPr>
        <p:txBody>
          <a:bodyPr wrap="square" rtlCol="0">
            <a:spAutoFit/>
          </a:bodyPr>
          <a:lstStyle/>
          <a:p>
            <a:r>
              <a:rPr lang="fr-FR" i="1" dirty="0" smtClean="0"/>
              <a:t>Programme de mesures et objectifs des masses d’eau</a:t>
            </a:r>
            <a:endParaRPr lang="fr-FR" i="1" dirty="0"/>
          </a:p>
        </p:txBody>
      </p:sp>
      <p:sp>
        <p:nvSpPr>
          <p:cNvPr id="18" name="AutoShape 20"/>
          <p:cNvSpPr>
            <a:spLocks noChangeArrowheads="1"/>
          </p:cNvSpPr>
          <p:nvPr/>
        </p:nvSpPr>
        <p:spPr bwMode="auto">
          <a:xfrm>
            <a:off x="1288235" y="4407702"/>
            <a:ext cx="619469" cy="441129"/>
          </a:xfrm>
          <a:prstGeom prst="rightArrow">
            <a:avLst>
              <a:gd name="adj1" fmla="val 50000"/>
              <a:gd name="adj2" fmla="val 48265"/>
            </a:avLst>
          </a:prstGeom>
          <a:solidFill>
            <a:schemeClr val="accent6">
              <a:lumMod val="75000"/>
            </a:schemeClr>
          </a:solidFill>
          <a:ln>
            <a:noFill/>
          </a:ln>
          <a:effectLst>
            <a:outerShdw dist="35921" dir="2700000" algn="ctr" rotWithShape="0">
              <a:schemeClr val="tx1"/>
            </a:outerShdw>
          </a:effectLst>
          <a:extLst/>
        </p:spPr>
        <p:txBody>
          <a:bodyPr wrap="none" anchor="ctr"/>
          <a:lstStyle/>
          <a:p>
            <a:endParaRPr lang="fr-FR" dirty="0"/>
          </a:p>
        </p:txBody>
      </p:sp>
      <p:sp>
        <p:nvSpPr>
          <p:cNvPr id="19" name="ZoneTexte 18"/>
          <p:cNvSpPr txBox="1"/>
          <p:nvPr/>
        </p:nvSpPr>
        <p:spPr>
          <a:xfrm>
            <a:off x="246544" y="4294837"/>
            <a:ext cx="1041691" cy="646331"/>
          </a:xfrm>
          <a:prstGeom prst="rect">
            <a:avLst/>
          </a:prstGeom>
          <a:noFill/>
        </p:spPr>
        <p:txBody>
          <a:bodyPr wrap="square" rtlCol="0">
            <a:spAutoFit/>
          </a:bodyPr>
          <a:lstStyle/>
          <a:p>
            <a:r>
              <a:rPr lang="fr-FR" dirty="0" smtClean="0"/>
              <a:t>REX des services</a:t>
            </a:r>
            <a:endParaRPr lang="fr-FR" dirty="0"/>
          </a:p>
        </p:txBody>
      </p:sp>
      <p:sp>
        <p:nvSpPr>
          <p:cNvPr id="20" name="ZoneTexte 19"/>
          <p:cNvSpPr txBox="1"/>
          <p:nvPr/>
        </p:nvSpPr>
        <p:spPr>
          <a:xfrm>
            <a:off x="7452320" y="3707740"/>
            <a:ext cx="1080120" cy="738664"/>
          </a:xfrm>
          <a:prstGeom prst="rect">
            <a:avLst/>
          </a:prstGeom>
          <a:solidFill>
            <a:schemeClr val="bg1"/>
          </a:solidFill>
          <a:ln>
            <a:solidFill>
              <a:schemeClr val="tx1"/>
            </a:solidFill>
            <a:prstDash val="sysDash"/>
          </a:ln>
        </p:spPr>
        <p:txBody>
          <a:bodyPr wrap="square" rtlCol="0">
            <a:spAutoFit/>
          </a:bodyPr>
          <a:lstStyle/>
          <a:p>
            <a:pPr>
              <a:spcBef>
                <a:spcPts val="600"/>
              </a:spcBef>
            </a:pPr>
            <a:r>
              <a:rPr lang="fr-FR" sz="1400" i="1" dirty="0" smtClean="0"/>
              <a:t>Arbitrage du comité de bassin</a:t>
            </a:r>
            <a:endParaRPr lang="fr-FR" sz="1400" i="1" dirty="0"/>
          </a:p>
        </p:txBody>
      </p:sp>
      <p:sp>
        <p:nvSpPr>
          <p:cNvPr id="2" name="Rectangle 1"/>
          <p:cNvSpPr/>
          <p:nvPr/>
        </p:nvSpPr>
        <p:spPr>
          <a:xfrm>
            <a:off x="5761691" y="2492896"/>
            <a:ext cx="1277888" cy="1384995"/>
          </a:xfrm>
          <a:prstGeom prst="rect">
            <a:avLst/>
          </a:prstGeom>
        </p:spPr>
        <p:txBody>
          <a:bodyPr wrap="square">
            <a:spAutoFit/>
          </a:bodyPr>
          <a:lstStyle/>
          <a:p>
            <a:r>
              <a:rPr lang="fr-FR" sz="1400" i="1" dirty="0"/>
              <a:t>Ciblage - Priorisation des mesures </a:t>
            </a:r>
            <a:r>
              <a:rPr lang="fr-FR" sz="1400" i="1" dirty="0" smtClean="0"/>
              <a:t>Faisabilité </a:t>
            </a:r>
            <a:r>
              <a:rPr lang="fr-FR" sz="1400" i="1" dirty="0"/>
              <a:t>de l’atteinte des objectifs</a:t>
            </a:r>
          </a:p>
        </p:txBody>
      </p:sp>
      <p:sp>
        <p:nvSpPr>
          <p:cNvPr id="21" name="AutoShape 20"/>
          <p:cNvSpPr>
            <a:spLocks noChangeArrowheads="1"/>
          </p:cNvSpPr>
          <p:nvPr/>
        </p:nvSpPr>
        <p:spPr bwMode="auto">
          <a:xfrm rot="10800000">
            <a:off x="3851921" y="4356022"/>
            <a:ext cx="619469" cy="441129"/>
          </a:xfrm>
          <a:prstGeom prst="rightArrow">
            <a:avLst>
              <a:gd name="adj1" fmla="val 50000"/>
              <a:gd name="adj2" fmla="val 48265"/>
            </a:avLst>
          </a:prstGeom>
          <a:solidFill>
            <a:schemeClr val="accent6">
              <a:lumMod val="75000"/>
            </a:schemeClr>
          </a:solidFill>
          <a:ln>
            <a:noFill/>
          </a:ln>
          <a:effectLst>
            <a:outerShdw dist="35921" dir="2700000" algn="ctr" rotWithShape="0">
              <a:schemeClr val="tx1"/>
            </a:outerShdw>
          </a:effectLst>
          <a:extLst/>
        </p:spPr>
        <p:txBody>
          <a:bodyPr wrap="none" anchor="ctr"/>
          <a:lstStyle/>
          <a:p>
            <a:endParaRPr lang="fr-FR" dirty="0"/>
          </a:p>
        </p:txBody>
      </p:sp>
      <p:sp>
        <p:nvSpPr>
          <p:cNvPr id="22" name="ZoneTexte 21"/>
          <p:cNvSpPr txBox="1"/>
          <p:nvPr/>
        </p:nvSpPr>
        <p:spPr>
          <a:xfrm>
            <a:off x="4698062" y="4077072"/>
            <a:ext cx="1458114" cy="1477328"/>
          </a:xfrm>
          <a:prstGeom prst="rect">
            <a:avLst/>
          </a:prstGeom>
          <a:noFill/>
        </p:spPr>
        <p:txBody>
          <a:bodyPr wrap="square" rtlCol="0">
            <a:spAutoFit/>
          </a:bodyPr>
          <a:lstStyle/>
          <a:p>
            <a:r>
              <a:rPr lang="fr-FR" dirty="0" smtClean="0"/>
              <a:t>Travail en instances : CB, Bureau, </a:t>
            </a:r>
            <a:r>
              <a:rPr lang="fr-FR" dirty="0" err="1" smtClean="0"/>
              <a:t>comm</a:t>
            </a:r>
            <a:r>
              <a:rPr lang="fr-FR" dirty="0" smtClean="0"/>
              <a:t>. géo</a:t>
            </a:r>
          </a:p>
          <a:p>
            <a:r>
              <a:rPr lang="fr-FR" dirty="0" err="1" smtClean="0"/>
              <a:t>CRMNa</a:t>
            </a:r>
            <a:endParaRPr lang="fr-FR" dirty="0"/>
          </a:p>
        </p:txBody>
      </p:sp>
    </p:spTree>
    <p:extLst>
      <p:ext uri="{BB962C8B-B14F-4D97-AF65-F5344CB8AC3E}">
        <p14:creationId xmlns:p14="http://schemas.microsoft.com/office/powerpoint/2010/main" val="1654321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07504" y="216064"/>
            <a:ext cx="8928992" cy="692656"/>
          </a:xfrm>
        </p:spPr>
        <p:txBody>
          <a:bodyPr/>
          <a:lstStyle/>
          <a:p>
            <a:pPr algn="ctr"/>
            <a:r>
              <a:rPr lang="fr-FR" sz="2400" dirty="0" smtClean="0"/>
              <a:t>LES PRINCIPES D’ACTUALISATION</a:t>
            </a:r>
            <a:endParaRPr lang="fr-FR" sz="2400" dirty="0"/>
          </a:p>
        </p:txBody>
      </p:sp>
      <p:sp>
        <p:nvSpPr>
          <p:cNvPr id="3" name="Espace réservé du contenu 2"/>
          <p:cNvSpPr>
            <a:spLocks noGrp="1"/>
          </p:cNvSpPr>
          <p:nvPr>
            <p:ph idx="1"/>
          </p:nvPr>
        </p:nvSpPr>
        <p:spPr>
          <a:xfrm>
            <a:off x="575556" y="1052736"/>
            <a:ext cx="8172908" cy="4824536"/>
          </a:xfrm>
        </p:spPr>
        <p:txBody>
          <a:bodyPr>
            <a:normAutofit fontScale="85000" lnSpcReduction="20000"/>
          </a:bodyPr>
          <a:lstStyle/>
          <a:p>
            <a:pPr marL="0" indent="0">
              <a:tabLst>
                <a:tab pos="447675" algn="l"/>
              </a:tabLst>
            </a:pPr>
            <a:r>
              <a:rPr lang="fr-FR" sz="2400" dirty="0" smtClean="0"/>
              <a:t>Orientations fondamentales</a:t>
            </a:r>
          </a:p>
          <a:p>
            <a:pPr marL="528638">
              <a:spcBef>
                <a:spcPts val="1200"/>
              </a:spcBef>
              <a:buFont typeface="Arial" panose="020B0604020202020204" pitchFamily="34" charset="0"/>
              <a:buChar char="•"/>
            </a:pPr>
            <a:r>
              <a:rPr lang="fr-FR" sz="2200" b="0" dirty="0" smtClean="0"/>
              <a:t>Conservation de la structure actuelle</a:t>
            </a:r>
          </a:p>
          <a:p>
            <a:pPr marL="528638">
              <a:spcBef>
                <a:spcPts val="1200"/>
              </a:spcBef>
              <a:buFont typeface="Arial" panose="020B0604020202020204" pitchFamily="34" charset="0"/>
              <a:buChar char="•"/>
            </a:pPr>
            <a:r>
              <a:rPr lang="fr-FR" sz="2200" b="0" dirty="0" smtClean="0"/>
              <a:t>Actualisations techniques (évolutions réglementaires, contexte institutionnel) via le secrétariat technique et l’appui des services de l’Etat </a:t>
            </a:r>
          </a:p>
          <a:p>
            <a:pPr marL="528638">
              <a:spcBef>
                <a:spcPts val="1200"/>
              </a:spcBef>
              <a:buFont typeface="Arial" panose="020B0604020202020204" pitchFamily="34" charset="0"/>
              <a:buChar char="•"/>
            </a:pPr>
            <a:r>
              <a:rPr lang="fr-FR" sz="2200" b="0" dirty="0" smtClean="0"/>
              <a:t>Renforcement de la robustesse juridique des dispositions</a:t>
            </a:r>
          </a:p>
          <a:p>
            <a:pPr marL="528638">
              <a:spcBef>
                <a:spcPts val="1200"/>
              </a:spcBef>
              <a:buFont typeface="Arial" panose="020B0604020202020204" pitchFamily="34" charset="0"/>
              <a:buChar char="•"/>
            </a:pPr>
            <a:r>
              <a:rPr lang="fr-FR" sz="2200" b="0" dirty="0" smtClean="0"/>
              <a:t>Débat sur les </a:t>
            </a:r>
            <a:r>
              <a:rPr lang="fr-FR" sz="2200" b="0" dirty="0"/>
              <a:t>points d’actualisation </a:t>
            </a:r>
            <a:r>
              <a:rPr lang="fr-FR" sz="2200" b="0" dirty="0" smtClean="0"/>
              <a:t>majeurs dans des groupes de contribution issus du CB (voir </a:t>
            </a:r>
            <a:r>
              <a:rPr lang="fr-FR" sz="2200" b="0" dirty="0"/>
              <a:t>ci-après</a:t>
            </a:r>
            <a:r>
              <a:rPr lang="fr-FR" sz="2200" b="0" dirty="0" smtClean="0"/>
              <a:t>)</a:t>
            </a:r>
          </a:p>
          <a:p>
            <a:pPr marL="528638">
              <a:spcBef>
                <a:spcPts val="1200"/>
              </a:spcBef>
              <a:buFont typeface="Arial" panose="020B0604020202020204" pitchFamily="34" charset="0"/>
              <a:buChar char="•"/>
            </a:pPr>
            <a:r>
              <a:rPr lang="fr-FR" sz="2200" b="0" dirty="0" smtClean="0"/>
              <a:t>Débat dans le cadre des commissions géographiques « participatives » à l’automne 2019</a:t>
            </a:r>
          </a:p>
          <a:p>
            <a:pPr marL="528638">
              <a:spcBef>
                <a:spcPts val="1200"/>
              </a:spcBef>
              <a:buFont typeface="Arial" panose="020B0604020202020204" pitchFamily="34" charset="0"/>
              <a:buChar char="•"/>
            </a:pPr>
            <a:r>
              <a:rPr lang="fr-FR" sz="2200" b="0" dirty="0" smtClean="0"/>
              <a:t>Identification des autres </a:t>
            </a:r>
            <a:r>
              <a:rPr lang="fr-FR" sz="2200" b="0" dirty="0"/>
              <a:t>points d’actualisation avec les </a:t>
            </a:r>
            <a:r>
              <a:rPr lang="fr-FR" sz="2200" b="0" dirty="0" smtClean="0"/>
              <a:t>instances (bureau, </a:t>
            </a:r>
            <a:r>
              <a:rPr lang="fr-FR" sz="2200" b="0" dirty="0" err="1" smtClean="0"/>
              <a:t>CRMNa</a:t>
            </a:r>
            <a:r>
              <a:rPr lang="fr-FR" sz="2200" b="0" dirty="0" smtClean="0"/>
              <a:t>) en </a:t>
            </a:r>
            <a:r>
              <a:rPr lang="fr-FR" sz="2200" b="0" dirty="0"/>
              <a:t>s’appuyant sur </a:t>
            </a:r>
            <a:r>
              <a:rPr lang="fr-FR" sz="2200" b="0" dirty="0" smtClean="0"/>
              <a:t>la synthèse de la consultation sur les questions importantes</a:t>
            </a:r>
          </a:p>
          <a:p>
            <a:pPr marL="528638">
              <a:spcBef>
                <a:spcPts val="1200"/>
              </a:spcBef>
              <a:buFont typeface="Arial" panose="020B0604020202020204" pitchFamily="34" charset="0"/>
              <a:buChar char="•"/>
            </a:pPr>
            <a:r>
              <a:rPr lang="fr-FR" sz="2200" b="0" dirty="0" smtClean="0"/>
              <a:t>Articulation et cohérence avec le PGRI et le plan d’actions pour le milieu marin (PAMM 2)</a:t>
            </a:r>
          </a:p>
          <a:p>
            <a:pPr marL="528638">
              <a:spcBef>
                <a:spcPts val="1200"/>
              </a:spcBef>
              <a:buFont typeface="Arial" panose="020B0604020202020204" pitchFamily="34" charset="0"/>
              <a:buChar char="•"/>
            </a:pPr>
            <a:endParaRPr lang="fr-FR" sz="2200" b="0" dirty="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4</a:t>
            </a:fld>
            <a:endParaRPr lang="fr-FR"/>
          </a:p>
        </p:txBody>
      </p:sp>
    </p:spTree>
    <p:extLst>
      <p:ext uri="{BB962C8B-B14F-4D97-AF65-F5344CB8AC3E}">
        <p14:creationId xmlns:p14="http://schemas.microsoft.com/office/powerpoint/2010/main" val="1900197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07504" y="216064"/>
            <a:ext cx="9036496" cy="692656"/>
          </a:xfrm>
        </p:spPr>
        <p:txBody>
          <a:bodyPr/>
          <a:lstStyle/>
          <a:p>
            <a:pPr algn="ctr"/>
            <a:r>
              <a:rPr lang="fr-FR" sz="2400" dirty="0" smtClean="0"/>
              <a:t>LES PRINCIPES D’ACTUALISATION</a:t>
            </a:r>
            <a:endParaRPr lang="fr-FR" sz="2400" dirty="0"/>
          </a:p>
        </p:txBody>
      </p:sp>
      <p:sp>
        <p:nvSpPr>
          <p:cNvPr id="3" name="Espace réservé du contenu 2"/>
          <p:cNvSpPr>
            <a:spLocks noGrp="1"/>
          </p:cNvSpPr>
          <p:nvPr>
            <p:ph idx="1"/>
          </p:nvPr>
        </p:nvSpPr>
        <p:spPr>
          <a:xfrm>
            <a:off x="485546" y="1268760"/>
            <a:ext cx="8172908" cy="4824536"/>
          </a:xfrm>
        </p:spPr>
        <p:txBody>
          <a:bodyPr>
            <a:normAutofit/>
          </a:bodyPr>
          <a:lstStyle/>
          <a:p>
            <a:pPr marL="185738" indent="0">
              <a:spcBef>
                <a:spcPts val="1200"/>
              </a:spcBef>
            </a:pPr>
            <a:r>
              <a:rPr lang="fr-FR" sz="2500" dirty="0" smtClean="0"/>
              <a:t>Objectifs environnementaux : </a:t>
            </a:r>
          </a:p>
          <a:p>
            <a:pPr marL="528638">
              <a:spcBef>
                <a:spcPts val="1200"/>
              </a:spcBef>
              <a:buFont typeface="Arial" panose="020B0604020202020204" pitchFamily="34" charset="0"/>
              <a:buChar char="•"/>
            </a:pPr>
            <a:r>
              <a:rPr lang="fr-FR" sz="2000" b="0" dirty="0"/>
              <a:t>Un 3ème cycle à préparer à droit constant : atteinte du bon état en 2027 </a:t>
            </a:r>
          </a:p>
          <a:p>
            <a:pPr marL="528638">
              <a:spcBef>
                <a:spcPts val="1200"/>
              </a:spcBef>
              <a:buFont typeface="Arial" panose="020B0604020202020204" pitchFamily="34" charset="0"/>
              <a:buChar char="•"/>
            </a:pPr>
            <a:r>
              <a:rPr lang="fr-FR" sz="2100" b="0" dirty="0" smtClean="0"/>
              <a:t>Détermination sur </a:t>
            </a:r>
            <a:r>
              <a:rPr lang="fr-FR" sz="2100" b="0" dirty="0"/>
              <a:t>la base du projet de programme de </a:t>
            </a:r>
            <a:r>
              <a:rPr lang="fr-FR" sz="2100" b="0" dirty="0" smtClean="0"/>
              <a:t>mesures </a:t>
            </a:r>
            <a:r>
              <a:rPr lang="fr-FR" sz="2100" b="0" dirty="0" smtClean="0">
                <a:sym typeface="Wingdings" panose="05000000000000000000" pitchFamily="2" charset="2"/>
              </a:rPr>
              <a:t> ambition mais réalisme</a:t>
            </a:r>
            <a:endParaRPr lang="fr-FR" sz="2100" b="0" dirty="0" smtClean="0"/>
          </a:p>
          <a:p>
            <a:pPr marL="528638">
              <a:spcBef>
                <a:spcPts val="1200"/>
              </a:spcBef>
              <a:buFont typeface="Arial" panose="020B0604020202020204" pitchFamily="34" charset="0"/>
              <a:buChar char="•"/>
            </a:pPr>
            <a:r>
              <a:rPr lang="fr-FR" sz="2200" b="0" dirty="0" smtClean="0"/>
              <a:t>Des </a:t>
            </a:r>
            <a:r>
              <a:rPr lang="fr-FR" sz="2200" b="0" dirty="0"/>
              <a:t>objectifs moins stricts à argumenter solidement pour être recevables par la commission européenne</a:t>
            </a:r>
          </a:p>
          <a:p>
            <a:pPr marL="528638">
              <a:spcBef>
                <a:spcPts val="1200"/>
              </a:spcBef>
              <a:buFont typeface="Arial" panose="020B0604020202020204" pitchFamily="34" charset="0"/>
              <a:buChar char="•"/>
            </a:pPr>
            <a:r>
              <a:rPr lang="fr-FR" sz="2200" b="0" dirty="0"/>
              <a:t>Une méthode nationale à respecter et des arbitrages à </a:t>
            </a:r>
            <a:r>
              <a:rPr lang="fr-FR" sz="2200" b="0" dirty="0" smtClean="0"/>
              <a:t>prévoir</a:t>
            </a:r>
          </a:p>
          <a:p>
            <a:pPr marL="185738" indent="0">
              <a:spcBef>
                <a:spcPts val="1200"/>
              </a:spcBef>
            </a:pPr>
            <a:r>
              <a:rPr lang="fr-FR" sz="2200" b="0" dirty="0" smtClean="0"/>
              <a:t>(</a:t>
            </a:r>
            <a:r>
              <a:rPr lang="fr-FR" sz="2200" b="0" dirty="0" err="1" smtClean="0"/>
              <a:t>cf</a:t>
            </a:r>
            <a:r>
              <a:rPr lang="fr-FR" sz="2200" b="0" dirty="0" smtClean="0"/>
              <a:t> point V de l’ordre du jour)</a:t>
            </a:r>
            <a:endParaRPr lang="fr-FR" sz="2200" b="0" dirty="0"/>
          </a:p>
          <a:p>
            <a:pPr marL="528638">
              <a:spcBef>
                <a:spcPts val="1200"/>
              </a:spcBef>
              <a:buFont typeface="Arial" panose="020B0604020202020204" pitchFamily="34" charset="0"/>
              <a:buChar char="•"/>
            </a:pPr>
            <a:endParaRPr lang="fr-FR" sz="2200" b="0" dirty="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5</a:t>
            </a:fld>
            <a:endParaRPr lang="fr-FR"/>
          </a:p>
        </p:txBody>
      </p:sp>
    </p:spTree>
    <p:extLst>
      <p:ext uri="{BB962C8B-B14F-4D97-AF65-F5344CB8AC3E}">
        <p14:creationId xmlns:p14="http://schemas.microsoft.com/office/powerpoint/2010/main" val="2446592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0" y="144056"/>
            <a:ext cx="9144000" cy="620648"/>
          </a:xfrm>
        </p:spPr>
        <p:txBody>
          <a:bodyPr/>
          <a:lstStyle/>
          <a:p>
            <a:pPr algn="ctr"/>
            <a:r>
              <a:rPr lang="fr-FR" sz="2400" dirty="0" smtClean="0"/>
              <a:t>DES groupes </a:t>
            </a:r>
            <a:r>
              <a:rPr lang="fr-FR" sz="2400" dirty="0"/>
              <a:t>de </a:t>
            </a:r>
            <a:r>
              <a:rPr lang="fr-FR" sz="2400" dirty="0" smtClean="0"/>
              <a:t>contribution</a:t>
            </a:r>
            <a:br>
              <a:rPr lang="fr-FR" sz="2400" dirty="0" smtClean="0"/>
            </a:br>
            <a:r>
              <a:rPr lang="fr-FR" sz="2400" dirty="0" smtClean="0"/>
              <a:t>En AMONT DES INSTANCES</a:t>
            </a:r>
            <a:endParaRPr lang="fr-FR" sz="2400" dirty="0"/>
          </a:p>
        </p:txBody>
      </p:sp>
      <p:sp>
        <p:nvSpPr>
          <p:cNvPr id="3" name="Espace réservé du contenu 2"/>
          <p:cNvSpPr>
            <a:spLocks noGrp="1"/>
          </p:cNvSpPr>
          <p:nvPr>
            <p:ph idx="1"/>
          </p:nvPr>
        </p:nvSpPr>
        <p:spPr>
          <a:xfrm>
            <a:off x="539552" y="980728"/>
            <a:ext cx="8352928" cy="5544616"/>
          </a:xfrm>
        </p:spPr>
        <p:txBody>
          <a:bodyPr>
            <a:normAutofit fontScale="92500" lnSpcReduction="10000"/>
          </a:bodyPr>
          <a:lstStyle/>
          <a:p>
            <a:pPr marL="342900" lvl="2" indent="-342900">
              <a:spcBef>
                <a:spcPts val="800"/>
              </a:spcBef>
              <a:buClrTx/>
              <a:buFontTx/>
              <a:buChar char="-"/>
            </a:pPr>
            <a:r>
              <a:rPr lang="fr-FR" sz="2000" b="1" dirty="0">
                <a:solidFill>
                  <a:schemeClr val="accent3">
                    <a:lumMod val="50000"/>
                  </a:schemeClr>
                </a:solidFill>
              </a:rPr>
              <a:t>Objet </a:t>
            </a:r>
            <a:r>
              <a:rPr lang="fr-FR" sz="2000" dirty="0">
                <a:solidFill>
                  <a:schemeClr val="accent3">
                    <a:lumMod val="50000"/>
                  </a:schemeClr>
                </a:solidFill>
              </a:rPr>
              <a:t>: </a:t>
            </a:r>
            <a:r>
              <a:rPr lang="fr-FR" sz="2000" dirty="0" smtClean="0">
                <a:solidFill>
                  <a:schemeClr val="accent3">
                    <a:lumMod val="50000"/>
                  </a:schemeClr>
                </a:solidFill>
              </a:rPr>
              <a:t>Alimenter les réflexions </a:t>
            </a:r>
            <a:r>
              <a:rPr lang="fr-FR" sz="2000" dirty="0">
                <a:solidFill>
                  <a:schemeClr val="accent3">
                    <a:lumMod val="50000"/>
                  </a:schemeClr>
                </a:solidFill>
              </a:rPr>
              <a:t>sur 3 domaines d’enjeu </a:t>
            </a:r>
            <a:r>
              <a:rPr lang="fr-FR" sz="2000" dirty="0" smtClean="0">
                <a:solidFill>
                  <a:schemeClr val="accent3">
                    <a:lumMod val="50000"/>
                  </a:schemeClr>
                </a:solidFill>
              </a:rPr>
              <a:t>majeurs </a:t>
            </a:r>
          </a:p>
          <a:p>
            <a:pPr marL="571500" lvl="3" indent="-342900">
              <a:spcBef>
                <a:spcPts val="800"/>
              </a:spcBef>
              <a:buClrTx/>
              <a:buFontTx/>
              <a:buChar char="-"/>
            </a:pPr>
            <a:r>
              <a:rPr lang="fr-FR" sz="2000" dirty="0" smtClean="0">
                <a:solidFill>
                  <a:schemeClr val="accent3">
                    <a:lumMod val="50000"/>
                  </a:schemeClr>
                </a:solidFill>
              </a:rPr>
              <a:t>Gestion quantitative de la ressource dans le contexte du changement </a:t>
            </a:r>
            <a:r>
              <a:rPr lang="fr-FR" sz="2000" dirty="0">
                <a:solidFill>
                  <a:schemeClr val="accent3">
                    <a:lumMod val="50000"/>
                  </a:schemeClr>
                </a:solidFill>
              </a:rPr>
              <a:t>climatique, </a:t>
            </a:r>
            <a:endParaRPr lang="fr-FR" sz="2000" dirty="0" smtClean="0">
              <a:solidFill>
                <a:schemeClr val="accent3">
                  <a:lumMod val="50000"/>
                </a:schemeClr>
              </a:solidFill>
            </a:endParaRPr>
          </a:p>
          <a:p>
            <a:pPr marL="571500" lvl="3" indent="-342900">
              <a:spcBef>
                <a:spcPts val="800"/>
              </a:spcBef>
              <a:buClrTx/>
              <a:buFontTx/>
              <a:buChar char="-"/>
            </a:pPr>
            <a:r>
              <a:rPr lang="fr-FR" sz="2000" dirty="0" smtClean="0">
                <a:solidFill>
                  <a:schemeClr val="accent3">
                    <a:lumMod val="50000"/>
                  </a:schemeClr>
                </a:solidFill>
              </a:rPr>
              <a:t>La restauration du bon fonctionnement des cours d’eau, </a:t>
            </a:r>
          </a:p>
          <a:p>
            <a:pPr marL="571500" lvl="3" indent="-342900">
              <a:spcBef>
                <a:spcPts val="800"/>
              </a:spcBef>
              <a:buClrTx/>
              <a:buFontTx/>
              <a:buChar char="-"/>
            </a:pPr>
            <a:r>
              <a:rPr lang="fr-FR" sz="2000" dirty="0" smtClean="0">
                <a:solidFill>
                  <a:schemeClr val="accent3">
                    <a:lumMod val="50000"/>
                  </a:schemeClr>
                </a:solidFill>
              </a:rPr>
              <a:t>La lutte contre les pollutions par les substances </a:t>
            </a:r>
            <a:r>
              <a:rPr lang="fr-FR" sz="2000" dirty="0">
                <a:solidFill>
                  <a:schemeClr val="accent3">
                    <a:lumMod val="50000"/>
                  </a:schemeClr>
                </a:solidFill>
              </a:rPr>
              <a:t>dangereuses </a:t>
            </a:r>
            <a:endParaRPr lang="fr-FR" sz="2000" dirty="0" smtClean="0">
              <a:solidFill>
                <a:schemeClr val="accent3">
                  <a:lumMod val="50000"/>
                </a:schemeClr>
              </a:solidFill>
            </a:endParaRPr>
          </a:p>
          <a:p>
            <a:pPr>
              <a:spcBef>
                <a:spcPts val="1800"/>
              </a:spcBef>
              <a:buFontTx/>
              <a:buChar char="-"/>
            </a:pPr>
            <a:r>
              <a:rPr lang="fr-FR" sz="2000" dirty="0" smtClean="0"/>
              <a:t>Composition </a:t>
            </a:r>
            <a:r>
              <a:rPr lang="fr-FR" sz="2000" b="0" dirty="0" smtClean="0"/>
              <a:t>: représentants des différents collèges et sous-collèges du CB (participation ouverte), autres collectivités et services de l’Etat engagés sur les thèmes traités, experts/scientifiques</a:t>
            </a:r>
          </a:p>
          <a:p>
            <a:pPr>
              <a:spcBef>
                <a:spcPts val="2400"/>
              </a:spcBef>
              <a:buFontTx/>
              <a:buChar char="-"/>
            </a:pPr>
            <a:r>
              <a:rPr lang="fr-FR" sz="2000" dirty="0" smtClean="0"/>
              <a:t>Présidence</a:t>
            </a:r>
            <a:r>
              <a:rPr lang="fr-FR" sz="2000" b="0" dirty="0" smtClean="0"/>
              <a:t> : président du CB (ou un membre du CB)</a:t>
            </a:r>
          </a:p>
          <a:p>
            <a:pPr>
              <a:spcBef>
                <a:spcPts val="2400"/>
              </a:spcBef>
              <a:buFontTx/>
              <a:buChar char="-"/>
            </a:pPr>
            <a:r>
              <a:rPr lang="fr-FR" sz="2000" dirty="0" smtClean="0"/>
              <a:t>Contenu</a:t>
            </a:r>
            <a:r>
              <a:rPr lang="fr-FR" sz="2000" b="0" dirty="0" smtClean="0"/>
              <a:t> </a:t>
            </a:r>
            <a:r>
              <a:rPr lang="fr-FR" sz="2000" b="0" dirty="0"/>
              <a:t>: </a:t>
            </a:r>
            <a:r>
              <a:rPr lang="fr-FR" sz="2000" b="0" dirty="0" smtClean="0"/>
              <a:t>supports d’introduction + 2 à 3 contributions (retours d’expérience, résultats scientifiques) pour nourrir le débat</a:t>
            </a:r>
          </a:p>
          <a:p>
            <a:pPr>
              <a:spcBef>
                <a:spcPts val="2400"/>
              </a:spcBef>
              <a:buFontTx/>
              <a:buChar char="-"/>
            </a:pPr>
            <a:r>
              <a:rPr lang="fr-FR" sz="2000" dirty="0" smtClean="0"/>
              <a:t>Compte rendu : </a:t>
            </a:r>
            <a:r>
              <a:rPr lang="fr-FR" sz="2000" b="0" dirty="0" smtClean="0"/>
              <a:t>acter les éléments qui font consensus autour de la table à soumettre au comité de bassin</a:t>
            </a:r>
          </a:p>
          <a:p>
            <a:pPr>
              <a:spcBef>
                <a:spcPts val="2400"/>
              </a:spcBef>
              <a:buFontTx/>
              <a:buChar char="-"/>
            </a:pPr>
            <a:r>
              <a:rPr lang="fr-FR" sz="2000" dirty="0" smtClean="0"/>
              <a:t>Calendrier</a:t>
            </a:r>
            <a:r>
              <a:rPr lang="fr-FR" sz="2000" b="0" dirty="0" smtClean="0"/>
              <a:t> : Septembre – Octobre 2019</a:t>
            </a:r>
            <a:endParaRPr lang="fr-FR" sz="2000" b="0" dirty="0"/>
          </a:p>
          <a:p>
            <a:pPr marL="0" indent="0">
              <a:spcBef>
                <a:spcPts val="1200"/>
              </a:spcBef>
            </a:pPr>
            <a:endParaRPr lang="fr-FR" sz="2000" b="0" dirty="0" smtClean="0"/>
          </a:p>
        </p:txBody>
      </p:sp>
      <p:sp>
        <p:nvSpPr>
          <p:cNvPr id="4" name="Espace réservé du numéro de diapositive 3"/>
          <p:cNvSpPr>
            <a:spLocks noGrp="1"/>
          </p:cNvSpPr>
          <p:nvPr>
            <p:ph type="sldNum" sz="quarter" idx="12"/>
          </p:nvPr>
        </p:nvSpPr>
        <p:spPr/>
        <p:txBody>
          <a:bodyPr>
            <a:normAutofit lnSpcReduction="10000"/>
          </a:bodyPr>
          <a:lstStyle/>
          <a:p>
            <a:fld id="{5F0EDEAA-3893-45B0-B20B-88AEF5871C62}" type="slidenum">
              <a:rPr lang="fr-FR" smtClean="0"/>
              <a:t>6</a:t>
            </a:fld>
            <a:endParaRPr lang="fr-FR"/>
          </a:p>
        </p:txBody>
      </p:sp>
    </p:spTree>
    <p:extLst>
      <p:ext uri="{BB962C8B-B14F-4D97-AF65-F5344CB8AC3E}">
        <p14:creationId xmlns:p14="http://schemas.microsoft.com/office/powerpoint/2010/main" val="3715235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89920" y="3645024"/>
            <a:ext cx="5904656" cy="2554545"/>
          </a:xfrm>
          <a:prstGeom prst="rect">
            <a:avLst/>
          </a:prstGeom>
        </p:spPr>
        <p:txBody>
          <a:bodyPr wrap="square">
            <a:spAutoFit/>
          </a:bodyPr>
          <a:lstStyle/>
          <a:p>
            <a:pPr algn="ctr"/>
            <a:r>
              <a:rPr lang="fr-FR" sz="3200" b="1" dirty="0" smtClean="0">
                <a:solidFill>
                  <a:schemeClr val="bg1">
                    <a:lumMod val="95000"/>
                  </a:schemeClr>
                </a:solidFill>
              </a:rPr>
              <a:t>POINT V </a:t>
            </a:r>
          </a:p>
          <a:p>
            <a:pPr algn="ctr"/>
            <a:r>
              <a:rPr lang="fr-FR" sz="3200" b="1" dirty="0">
                <a:solidFill>
                  <a:schemeClr val="bg1">
                    <a:lumMod val="95000"/>
                  </a:schemeClr>
                </a:solidFill>
              </a:rPr>
              <a:t>-</a:t>
            </a:r>
            <a:endParaRPr lang="fr-FR" sz="3200" b="1" dirty="0" smtClean="0">
              <a:solidFill>
                <a:schemeClr val="bg1">
                  <a:lumMod val="95000"/>
                </a:schemeClr>
              </a:solidFill>
            </a:endParaRPr>
          </a:p>
          <a:p>
            <a:pPr algn="ctr"/>
            <a:r>
              <a:rPr lang="fr-FR" sz="3200" b="1" dirty="0" smtClean="0">
                <a:solidFill>
                  <a:schemeClr val="bg1">
                    <a:lumMod val="95000"/>
                  </a:schemeClr>
                </a:solidFill>
              </a:rPr>
              <a:t>Etat des lieux : 1</a:t>
            </a:r>
            <a:r>
              <a:rPr lang="fr-FR" sz="3200" b="1" baseline="30000" dirty="0" smtClean="0">
                <a:solidFill>
                  <a:schemeClr val="bg1">
                    <a:lumMod val="95000"/>
                  </a:schemeClr>
                </a:solidFill>
              </a:rPr>
              <a:t>er</a:t>
            </a:r>
            <a:r>
              <a:rPr lang="fr-FR" sz="3200" b="1" dirty="0" smtClean="0">
                <a:solidFill>
                  <a:schemeClr val="bg1">
                    <a:lumMod val="95000"/>
                  </a:schemeClr>
                </a:solidFill>
              </a:rPr>
              <a:t> résultats</a:t>
            </a:r>
          </a:p>
          <a:p>
            <a:pPr algn="ctr"/>
            <a:r>
              <a:rPr lang="fr-FR" sz="3200" b="1" dirty="0" smtClean="0">
                <a:solidFill>
                  <a:schemeClr val="bg1">
                    <a:lumMod val="95000"/>
                  </a:schemeClr>
                </a:solidFill>
              </a:rPr>
              <a:t>Orientations pour l’identification des objectifs et mesures</a:t>
            </a:r>
          </a:p>
        </p:txBody>
      </p:sp>
      <p:sp>
        <p:nvSpPr>
          <p:cNvPr id="6" name="Titre 1"/>
          <p:cNvSpPr>
            <a:spLocks noGrp="1"/>
          </p:cNvSpPr>
          <p:nvPr>
            <p:ph type="ctrTitle"/>
          </p:nvPr>
        </p:nvSpPr>
        <p:spPr>
          <a:xfrm rot="19140000">
            <a:off x="1289416" y="2444204"/>
            <a:ext cx="4908822" cy="609520"/>
          </a:xfrm>
        </p:spPr>
        <p:txBody>
          <a:bodyPr/>
          <a:lstStyle/>
          <a:p>
            <a:r>
              <a:rPr lang="fr-FR" sz="2400" dirty="0" smtClean="0"/>
              <a:t>Bureau du 22 mars 2019</a:t>
            </a:r>
            <a:endParaRPr lang="fr-FR" sz="2400" dirty="0"/>
          </a:p>
        </p:txBody>
      </p:sp>
    </p:spTree>
    <p:extLst>
      <p:ext uri="{BB962C8B-B14F-4D97-AF65-F5344CB8AC3E}">
        <p14:creationId xmlns:p14="http://schemas.microsoft.com/office/powerpoint/2010/main" val="3979364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102991"/>
            <a:ext cx="7772400" cy="965969"/>
          </a:xfrm>
        </p:spPr>
        <p:txBody>
          <a:bodyPr>
            <a:normAutofit/>
          </a:bodyPr>
          <a:lstStyle/>
          <a:p>
            <a:r>
              <a:rPr lang="fr-FR" dirty="0" smtClean="0"/>
              <a:t>E</a:t>
            </a:r>
            <a:r>
              <a:rPr lang="fr-FR" sz="3200" b="1" dirty="0" smtClean="0"/>
              <a:t>tat des lieux de 2019 : 1ers résultats</a:t>
            </a:r>
            <a:endParaRPr lang="fr-FR" sz="3200" b="1" dirty="0"/>
          </a:p>
        </p:txBody>
      </p:sp>
      <p:sp>
        <p:nvSpPr>
          <p:cNvPr id="3" name="Sous-titre 2"/>
          <p:cNvSpPr>
            <a:spLocks noGrp="1"/>
          </p:cNvSpPr>
          <p:nvPr>
            <p:ph type="subTitle" idx="1"/>
          </p:nvPr>
        </p:nvSpPr>
        <p:spPr>
          <a:xfrm>
            <a:off x="395536" y="3501008"/>
            <a:ext cx="8352928" cy="1944216"/>
          </a:xfrm>
        </p:spPr>
        <p:txBody>
          <a:bodyPr>
            <a:normAutofit/>
          </a:bodyPr>
          <a:lstStyle/>
          <a:p>
            <a:r>
              <a:rPr lang="fr-FR" b="1" dirty="0" smtClean="0"/>
              <a:t>Bilan des consultations</a:t>
            </a:r>
          </a:p>
          <a:p>
            <a:r>
              <a:rPr lang="fr-FR" b="1" dirty="0" smtClean="0"/>
              <a:t>Actualisation des pressions, impacts et du risque de non-atteinte du bon état</a:t>
            </a:r>
            <a:endParaRPr lang="fr-FR" b="1" dirty="0"/>
          </a:p>
        </p:txBody>
      </p:sp>
      <p:pic>
        <p:nvPicPr>
          <p:cNvPr id="14" name="Picture 2" descr="U:\DPP\Secretariat\(Commun)\logo\r44_LogoCB_RhoneMediterranee-SansFo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102" y="188640"/>
            <a:ext cx="3220770" cy="1274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932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40"/>
            <a:ext cx="9144000" cy="9087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contenu 2"/>
          <p:cNvSpPr>
            <a:spLocks noGrp="1"/>
          </p:cNvSpPr>
          <p:nvPr>
            <p:ph idx="1"/>
          </p:nvPr>
        </p:nvSpPr>
        <p:spPr>
          <a:xfrm>
            <a:off x="467544" y="1124744"/>
            <a:ext cx="8460940" cy="4680520"/>
          </a:xfrm>
        </p:spPr>
        <p:txBody>
          <a:bodyPr>
            <a:noAutofit/>
          </a:bodyPr>
          <a:lstStyle/>
          <a:p>
            <a:pPr>
              <a:buFont typeface="Arial" pitchFamily="34" charset="0"/>
              <a:buChar char="•"/>
            </a:pPr>
            <a:r>
              <a:rPr lang="fr-FR" sz="1800" dirty="0" smtClean="0"/>
              <a:t>Objectif </a:t>
            </a:r>
            <a:r>
              <a:rPr lang="fr-FR" sz="1800" b="0" dirty="0" smtClean="0"/>
              <a:t>: </a:t>
            </a:r>
            <a:r>
              <a:rPr lang="fr-FR" sz="1800" dirty="0" smtClean="0"/>
              <a:t>identifier les pressions dont l’impact est significatif et s’oppose au bon état en 2027</a:t>
            </a:r>
          </a:p>
          <a:p>
            <a:pPr marL="0" indent="0"/>
            <a:endParaRPr lang="fr-FR" sz="900" b="0" dirty="0" smtClean="0"/>
          </a:p>
          <a:p>
            <a:pPr>
              <a:buFont typeface="Arial" pitchFamily="34" charset="0"/>
              <a:buChar char="•"/>
            </a:pPr>
            <a:r>
              <a:rPr lang="fr-FR" sz="1800" b="0" dirty="0" smtClean="0"/>
              <a:t>Déc</a:t>
            </a:r>
            <a:r>
              <a:rPr lang="fr-FR" sz="1800" b="0" dirty="0" smtClean="0"/>
              <a:t>. 2017 à juin 2018 : </a:t>
            </a:r>
            <a:endParaRPr lang="fr-FR" sz="1800" b="0" dirty="0" smtClean="0"/>
          </a:p>
          <a:p>
            <a:pPr marL="466344" lvl="5">
              <a:spcBef>
                <a:spcPts val="1200"/>
              </a:spcBef>
              <a:buFont typeface="Arial" pitchFamily="34" charset="0"/>
              <a:buChar char="•"/>
            </a:pPr>
            <a:r>
              <a:rPr lang="fr-FR" sz="1800" b="0" dirty="0" smtClean="0">
                <a:solidFill>
                  <a:schemeClr val="accent3">
                    <a:lumMod val="50000"/>
                  </a:schemeClr>
                </a:solidFill>
                <a:latin typeface="Arial" panose="020B0604020202020204" pitchFamily="34" charset="0"/>
                <a:cs typeface="Arial" panose="020B0604020202020204" pitchFamily="34" charset="0"/>
              </a:rPr>
              <a:t>Evaluation du niveau d’impact des pressions par les services de </a:t>
            </a:r>
            <a:r>
              <a:rPr lang="fr-FR" sz="1800" dirty="0" smtClean="0">
                <a:solidFill>
                  <a:schemeClr val="accent3">
                    <a:lumMod val="50000"/>
                  </a:schemeClr>
                </a:solidFill>
                <a:latin typeface="Arial" panose="020B0604020202020204" pitchFamily="34" charset="0"/>
                <a:cs typeface="Arial" panose="020B0604020202020204" pitchFamily="34" charset="0"/>
              </a:rPr>
              <a:t>bassin</a:t>
            </a:r>
          </a:p>
          <a:p>
            <a:pPr marL="722376" lvl="7">
              <a:spcBef>
                <a:spcPts val="600"/>
              </a:spcBef>
              <a:buFont typeface="Arial" pitchFamily="34" charset="0"/>
              <a:buChar char="•"/>
            </a:pPr>
            <a:r>
              <a:rPr lang="fr-FR" sz="1600" dirty="0" smtClean="0">
                <a:solidFill>
                  <a:schemeClr val="accent3">
                    <a:lumMod val="50000"/>
                  </a:schemeClr>
                </a:solidFill>
                <a:latin typeface="Arial" panose="020B0604020202020204" pitchFamily="34" charset="0"/>
                <a:cs typeface="Arial" panose="020B0604020202020204" pitchFamily="34" charset="0"/>
              </a:rPr>
              <a:t>méthodes </a:t>
            </a:r>
            <a:r>
              <a:rPr lang="fr-FR" sz="1600" dirty="0">
                <a:solidFill>
                  <a:schemeClr val="accent3">
                    <a:lumMod val="50000"/>
                  </a:schemeClr>
                </a:solidFill>
                <a:latin typeface="Arial" panose="020B0604020202020204" pitchFamily="34" charset="0"/>
                <a:cs typeface="Arial" panose="020B0604020202020204" pitchFamily="34" charset="0"/>
              </a:rPr>
              <a:t>dans </a:t>
            </a:r>
            <a:r>
              <a:rPr lang="fr-FR" sz="1600" dirty="0">
                <a:solidFill>
                  <a:schemeClr val="accent3">
                    <a:lumMod val="50000"/>
                  </a:schemeClr>
                </a:solidFill>
                <a:latin typeface="Arial" panose="020B0604020202020204" pitchFamily="34" charset="0"/>
                <a:cs typeface="Arial" panose="020B0604020202020204" pitchFamily="34" charset="0"/>
              </a:rPr>
              <a:t>la </a:t>
            </a:r>
            <a:r>
              <a:rPr lang="fr-FR" sz="1600" dirty="0">
                <a:solidFill>
                  <a:schemeClr val="accent3">
                    <a:lumMod val="50000"/>
                  </a:schemeClr>
                </a:solidFill>
                <a:latin typeface="Arial" panose="020B0604020202020204" pitchFamily="34" charset="0"/>
                <a:cs typeface="Arial" panose="020B0604020202020204" pitchFamily="34" charset="0"/>
              </a:rPr>
              <a:t>continuité de </a:t>
            </a:r>
            <a:r>
              <a:rPr lang="fr-FR" sz="1600" dirty="0">
                <a:solidFill>
                  <a:schemeClr val="accent3">
                    <a:lumMod val="50000"/>
                  </a:schemeClr>
                </a:solidFill>
                <a:latin typeface="Arial" panose="020B0604020202020204" pitchFamily="34" charset="0"/>
                <a:cs typeface="Arial" panose="020B0604020202020204" pitchFamily="34" charset="0"/>
              </a:rPr>
              <a:t>celles </a:t>
            </a:r>
            <a:r>
              <a:rPr lang="fr-FR" sz="1600" dirty="0">
                <a:solidFill>
                  <a:schemeClr val="accent3">
                    <a:lumMod val="50000"/>
                  </a:schemeClr>
                </a:solidFill>
                <a:latin typeface="Arial" panose="020B0604020202020204" pitchFamily="34" charset="0"/>
                <a:cs typeface="Arial" panose="020B0604020202020204" pitchFamily="34" charset="0"/>
              </a:rPr>
              <a:t>utilisées au précédent état des lieux (2013) </a:t>
            </a:r>
            <a:endParaRPr lang="fr-FR" sz="1600" dirty="0" smtClean="0">
              <a:solidFill>
                <a:schemeClr val="accent3">
                  <a:lumMod val="50000"/>
                </a:schemeClr>
              </a:solidFill>
              <a:latin typeface="Arial" panose="020B0604020202020204" pitchFamily="34" charset="0"/>
              <a:cs typeface="Arial" panose="020B0604020202020204" pitchFamily="34" charset="0"/>
            </a:endParaRPr>
          </a:p>
          <a:p>
            <a:pPr marL="722376" lvl="7">
              <a:spcBef>
                <a:spcPts val="600"/>
              </a:spcBef>
              <a:buFont typeface="Arial" pitchFamily="34" charset="0"/>
              <a:buChar char="•"/>
            </a:pPr>
            <a:r>
              <a:rPr lang="fr-FR" sz="1600" dirty="0" smtClean="0">
                <a:solidFill>
                  <a:schemeClr val="accent3">
                    <a:lumMod val="50000"/>
                  </a:schemeClr>
                </a:solidFill>
                <a:latin typeface="Arial" panose="020B0604020202020204" pitchFamily="34" charset="0"/>
                <a:cs typeface="Arial" panose="020B0604020202020204" pitchFamily="34" charset="0"/>
              </a:rPr>
              <a:t>en </a:t>
            </a:r>
            <a:r>
              <a:rPr lang="fr-FR" sz="1600" dirty="0">
                <a:solidFill>
                  <a:schemeClr val="accent3">
                    <a:lumMod val="50000"/>
                  </a:schemeClr>
                </a:solidFill>
                <a:latin typeface="Arial" panose="020B0604020202020204" pitchFamily="34" charset="0"/>
                <a:cs typeface="Arial" panose="020B0604020202020204" pitchFamily="34" charset="0"/>
              </a:rPr>
              <a:t>prenant en compte l’effet des mesures déjà réalisées </a:t>
            </a:r>
            <a:endParaRPr lang="fr-FR" sz="1600" dirty="0" smtClean="0">
              <a:solidFill>
                <a:schemeClr val="accent3">
                  <a:lumMod val="50000"/>
                </a:schemeClr>
              </a:solidFill>
              <a:latin typeface="Arial" panose="020B0604020202020204" pitchFamily="34" charset="0"/>
              <a:cs typeface="Arial" panose="020B0604020202020204" pitchFamily="34" charset="0"/>
            </a:endParaRPr>
          </a:p>
          <a:p>
            <a:pPr marL="466344" lvl="5">
              <a:spcBef>
                <a:spcPts val="1200"/>
              </a:spcBef>
              <a:buFont typeface="Arial" pitchFamily="34" charset="0"/>
              <a:buChar char="•"/>
            </a:pPr>
            <a:r>
              <a:rPr lang="fr-FR" sz="1800" dirty="0" smtClean="0">
                <a:solidFill>
                  <a:schemeClr val="accent3">
                    <a:lumMod val="50000"/>
                  </a:schemeClr>
                </a:solidFill>
                <a:latin typeface="Arial" panose="020B0604020202020204" pitchFamily="34" charset="0"/>
                <a:cs typeface="Arial" panose="020B0604020202020204" pitchFamily="34" charset="0"/>
              </a:rPr>
              <a:t>Contrôle </a:t>
            </a:r>
            <a:r>
              <a:rPr lang="fr-FR" sz="1800" dirty="0">
                <a:solidFill>
                  <a:schemeClr val="accent3">
                    <a:lumMod val="50000"/>
                  </a:schemeClr>
                </a:solidFill>
                <a:latin typeface="Arial" panose="020B0604020202020204" pitchFamily="34" charset="0"/>
                <a:cs typeface="Arial" panose="020B0604020202020204" pitchFamily="34" charset="0"/>
              </a:rPr>
              <a:t>de cohérence par les services régionaux de l’agence de l’eau et les DREAL et pilotes thématiques</a:t>
            </a:r>
          </a:p>
          <a:p>
            <a:pPr lvl="3">
              <a:buFont typeface="Arial" pitchFamily="34" charset="0"/>
              <a:buChar char="•"/>
            </a:pPr>
            <a:endParaRPr lang="fr-FR" sz="900" b="0" dirty="0" smtClean="0">
              <a:solidFill>
                <a:schemeClr val="accent3">
                  <a:lumMod val="50000"/>
                </a:schemeClr>
              </a:solidFill>
            </a:endParaRPr>
          </a:p>
          <a:p>
            <a:pPr marL="0" indent="0"/>
            <a:r>
              <a:rPr lang="fr-FR" sz="1800" b="0" dirty="0" smtClean="0"/>
              <a:t> 		</a:t>
            </a:r>
            <a:r>
              <a:rPr lang="fr-FR" sz="1800" b="0" dirty="0" smtClean="0">
                <a:sym typeface="Wingdings" panose="05000000000000000000" pitchFamily="2" charset="2"/>
              </a:rPr>
              <a:t> </a:t>
            </a:r>
            <a:r>
              <a:rPr lang="fr-FR" sz="1800" dirty="0" smtClean="0"/>
              <a:t>23 </a:t>
            </a:r>
            <a:r>
              <a:rPr lang="fr-FR" sz="1800" dirty="0"/>
              <a:t>214 données (1ME / 1 pression / 1 impact) actualisées </a:t>
            </a:r>
          </a:p>
          <a:p>
            <a:pPr>
              <a:buFont typeface="Arial" pitchFamily="34" charset="0"/>
              <a:buChar char="•"/>
            </a:pPr>
            <a:endParaRPr lang="fr-FR" sz="900" b="0" dirty="0" smtClean="0"/>
          </a:p>
          <a:p>
            <a:pPr>
              <a:buFont typeface="Arial" pitchFamily="34" charset="0"/>
              <a:buChar char="•"/>
            </a:pPr>
            <a:r>
              <a:rPr lang="fr-FR" sz="1800" b="0" dirty="0" smtClean="0"/>
              <a:t>Juil. 2018 à oct. 2018 : Consultation des acteur locaux (</a:t>
            </a:r>
            <a:r>
              <a:rPr lang="fr-FR" sz="1800" b="0" dirty="0" smtClean="0"/>
              <a:t>555 structures) </a:t>
            </a:r>
            <a:endParaRPr lang="fr-FR" sz="1800" b="0" dirty="0" smtClean="0"/>
          </a:p>
          <a:p>
            <a:pPr>
              <a:buFont typeface="Arial" pitchFamily="34" charset="0"/>
              <a:buChar char="•"/>
            </a:pPr>
            <a:endParaRPr lang="fr-FR" sz="900" b="0" dirty="0" smtClean="0"/>
          </a:p>
          <a:p>
            <a:pPr>
              <a:buFont typeface="Arial" pitchFamily="34" charset="0"/>
              <a:buChar char="•"/>
            </a:pPr>
            <a:r>
              <a:rPr lang="fr-FR" sz="1800" b="0" dirty="0" smtClean="0"/>
              <a:t>Nov. 2018 à déc. 2018 : Traitement des avis (4118 avis émis par 165 structures</a:t>
            </a:r>
            <a:r>
              <a:rPr lang="fr-FR" sz="1800" b="0" dirty="0" smtClean="0"/>
              <a:t>)</a:t>
            </a:r>
            <a:endParaRPr lang="fr-FR" sz="1800" dirty="0"/>
          </a:p>
        </p:txBody>
      </p:sp>
      <p:sp>
        <p:nvSpPr>
          <p:cNvPr id="7" name="Titre 1"/>
          <p:cNvSpPr>
            <a:spLocks noGrp="1"/>
          </p:cNvSpPr>
          <p:nvPr>
            <p:ph type="title"/>
          </p:nvPr>
        </p:nvSpPr>
        <p:spPr>
          <a:xfrm>
            <a:off x="144674" y="104155"/>
            <a:ext cx="8854652" cy="706090"/>
          </a:xfrm>
          <a:noFill/>
        </p:spPr>
        <p:txBody>
          <a:bodyPr>
            <a:noAutofit/>
          </a:bodyPr>
          <a:lstStyle/>
          <a:p>
            <a:pPr algn="ctr"/>
            <a:r>
              <a:rPr lang="fr-FR" sz="2400" b="1" dirty="0" smtClean="0"/>
              <a:t>Un diagnostic consolidé avec les acteurs</a:t>
            </a:r>
            <a:endParaRPr lang="fr-FR" sz="2400" b="1" dirty="0"/>
          </a:p>
        </p:txBody>
      </p:sp>
    </p:spTree>
    <p:extLst>
      <p:ext uri="{BB962C8B-B14F-4D97-AF65-F5344CB8AC3E}">
        <p14:creationId xmlns:p14="http://schemas.microsoft.com/office/powerpoint/2010/main" val="2225475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Angles</Template>
  <TotalTime>10468</TotalTime>
  <Words>1316</Words>
  <Application>Microsoft Office PowerPoint</Application>
  <PresentationFormat>Affichage à l'écran (4:3)</PresentationFormat>
  <Paragraphs>197</Paragraphs>
  <Slides>22</Slides>
  <Notes>18</Notes>
  <HiddenSlides>0</HiddenSlides>
  <MMClips>0</MMClips>
  <ScaleCrop>false</ScaleCrop>
  <HeadingPairs>
    <vt:vector size="4" baseType="variant">
      <vt:variant>
        <vt:lpstr>Thème</vt:lpstr>
      </vt:variant>
      <vt:variant>
        <vt:i4>2</vt:i4>
      </vt:variant>
      <vt:variant>
        <vt:lpstr>Titres des diapositives</vt:lpstr>
      </vt:variant>
      <vt:variant>
        <vt:i4>22</vt:i4>
      </vt:variant>
    </vt:vector>
  </HeadingPairs>
  <TitlesOfParts>
    <vt:vector size="24" baseType="lpstr">
      <vt:lpstr>Angles</vt:lpstr>
      <vt:lpstr>Thème Office</vt:lpstr>
      <vt:lpstr>Bureau du 22 mars 2019</vt:lpstr>
      <vt:lpstr>Présentation PowerPoint</vt:lpstr>
      <vt:lpstr>Présentation PowerPoint</vt:lpstr>
      <vt:lpstr>LES PRINCIPES D’ACTUALISATION</vt:lpstr>
      <vt:lpstr>LES PRINCIPES D’ACTUALISATION</vt:lpstr>
      <vt:lpstr>DES groupes de contribution En AMONT DES INSTANCES</vt:lpstr>
      <vt:lpstr>Bureau du 22 mars 2019</vt:lpstr>
      <vt:lpstr>Etat des lieux de 2019 : 1ers résultats</vt:lpstr>
      <vt:lpstr>Un diagnostic consolidé avec les acteurs</vt:lpstr>
      <vt:lpstr>Evolution du RNABE - Cours d’eau (2 639 ME)</vt:lpstr>
      <vt:lpstr>Evolution des pressions à l’origine du risque - Cours d’eau</vt:lpstr>
      <vt:lpstr>Evolution des pressions à l’origine du risque - PLANS d’eau</vt:lpstr>
      <vt:lpstr>Evolution des pressions à l’origine du risque – eau COTIERES</vt:lpstr>
      <vt:lpstr>Evolution des pressions à l’origine du risque - eAUX DE TRANSITION</vt:lpstr>
      <vt:lpstr>Evolution des pressions à l’origine du risque – eAUX SOUTERRAINES</vt:lpstr>
      <vt:lpstr>Quelques principes utilisés dans le traitement des avis</vt:lpstr>
      <vt:lpstr>SDAGE et PDM 2022-2027</vt:lpstr>
      <vt:lpstr>LES PRINCIPES D’ACTUALISATION</vt:lpstr>
      <vt:lpstr>Calendrier DE TRAVAIL</vt:lpstr>
      <vt:lpstr>Principes généraux : CIBLAGE</vt:lpstr>
      <vt:lpstr>Principes généraux : priorisation</vt:lpstr>
      <vt:lpstr>Principes généraux : priorisation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SIMONNOT Jean-Louis</dc:creator>
  <cp:lastModifiedBy>ASTIER-COHU Kristell</cp:lastModifiedBy>
  <cp:revision>746</cp:revision>
  <cp:lastPrinted>2019-01-15T08:11:24Z</cp:lastPrinted>
  <dcterms:created xsi:type="dcterms:W3CDTF">2017-04-07T13:54:35Z</dcterms:created>
  <dcterms:modified xsi:type="dcterms:W3CDTF">2019-03-21T07:59:03Z</dcterms:modified>
</cp:coreProperties>
</file>